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332" r:id="rId4"/>
    <p:sldId id="319" r:id="rId5"/>
    <p:sldId id="375" r:id="rId6"/>
    <p:sldId id="376" r:id="rId7"/>
    <p:sldId id="377" r:id="rId8"/>
    <p:sldId id="378" r:id="rId9"/>
    <p:sldId id="334" r:id="rId10"/>
    <p:sldId id="336" r:id="rId11"/>
    <p:sldId id="337" r:id="rId12"/>
    <p:sldId id="338" r:id="rId13"/>
    <p:sldId id="335" r:id="rId14"/>
    <p:sldId id="379" r:id="rId15"/>
    <p:sldId id="355" r:id="rId16"/>
    <p:sldId id="374" r:id="rId17"/>
    <p:sldId id="352" r:id="rId18"/>
    <p:sldId id="357" r:id="rId19"/>
    <p:sldId id="358" r:id="rId20"/>
    <p:sldId id="366" r:id="rId21"/>
    <p:sldId id="368" r:id="rId22"/>
    <p:sldId id="259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a Raczyńska" initials="DR" lastIdx="0" clrIdx="0">
    <p:extLst>
      <p:ext uri="{19B8F6BF-5375-455C-9EA6-DF929625EA0E}">
        <p15:presenceInfo xmlns:p15="http://schemas.microsoft.com/office/powerpoint/2012/main" userId="S-1-5-21-398744200-3022286366-2986015546-5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9BBB59"/>
    <a:srgbClr val="2F70BF"/>
    <a:srgbClr val="CCECFF"/>
    <a:srgbClr val="99CCFF"/>
    <a:srgbClr val="66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246" autoAdjust="0"/>
  </p:normalViewPr>
  <p:slideViewPr>
    <p:cSldViewPr>
      <p:cViewPr varScale="1">
        <p:scale>
          <a:sx n="66" d="100"/>
          <a:sy n="66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0290-C15F-4A19-B737-9EF6C8DD164C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91208-DDE8-4B81-839F-0E65BFC4E4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96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2447-5E3F-40DA-B0BD-EEB145E516D3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C865-7261-4991-BE5C-019CD5CCD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75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49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46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t>2016-07-19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europejskie.gov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paw@ipaw.walbrzych.e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www.ipaw.walbrzych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olnyslask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4106823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ZINTEGROWANE INWESTYCJE TERYTORIALNE AGLOMERACJI WAŁBRZYSKIEJ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NABÓR 6.3.4  Rewitalizacja zdegradowanych obszarów– ZIT AW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400" b="1" dirty="0" smtClean="0"/>
              <a:t>ZAŁĄCZNIKI DO WNIOSKU </a:t>
            </a:r>
            <a:br>
              <a:rPr lang="pl-PL" sz="2400" b="1" dirty="0" smtClean="0"/>
            </a:br>
            <a:r>
              <a:rPr lang="pl-PL" sz="2400" b="1" dirty="0" smtClean="0"/>
              <a:t>O DOFINASOWANIE  PROJEKTU </a:t>
            </a:r>
            <a:br>
              <a:rPr lang="pl-PL" sz="2400" b="1" dirty="0" smtClean="0"/>
            </a:br>
            <a:r>
              <a:rPr lang="pl-PL" sz="2400" b="1" dirty="0" smtClean="0"/>
              <a:t>W RAMACH RPO WD 2014-2020 EFRR</a:t>
            </a:r>
            <a:br>
              <a:rPr lang="pl-PL" sz="2400" b="1" dirty="0" smtClean="0"/>
            </a:br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5589240"/>
            <a:ext cx="5293109" cy="816646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Wałbrzych 19 lipiec 2016 r.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" y="188640"/>
            <a:ext cx="4668857" cy="46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784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2" y="908720"/>
            <a:ext cx="6047756" cy="58326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80" y="980728"/>
            <a:ext cx="5901439" cy="57606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1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980728"/>
            <a:ext cx="5974598" cy="57606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908693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ANALIZA FINANSOWA W FORMACIE EXCEL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Do wniosku o dofinansowanie należy dołączyć jako </a:t>
            </a:r>
            <a:r>
              <a:rPr lang="pl-PL" sz="2000" b="1" dirty="0">
                <a:solidFill>
                  <a:schemeClr val="tx1"/>
                </a:solidFill>
              </a:rPr>
              <a:t>załącznik </a:t>
            </a:r>
            <a:r>
              <a:rPr lang="pl-PL" sz="2000" dirty="0">
                <a:solidFill>
                  <a:schemeClr val="tx1"/>
                </a:solidFill>
              </a:rPr>
              <a:t>(analizę finansową – arkusze kalkulacyjne w formacie Excel z aktywnymi formułami w celu możliwości sprawdzenia poprawności obliczeń).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Na stronie </a:t>
            </a:r>
            <a:r>
              <a:rPr lang="pl-PL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rpo.dolnyslask.pl</a:t>
            </a:r>
            <a:r>
              <a:rPr lang="pl-PL" sz="2000" dirty="0" smtClean="0">
                <a:solidFill>
                  <a:schemeClr val="tx1"/>
                </a:solidFill>
              </a:rPr>
              <a:t> w </a:t>
            </a:r>
            <a:r>
              <a:rPr lang="pl-PL" sz="2000" dirty="0">
                <a:solidFill>
                  <a:schemeClr val="tx1"/>
                </a:solidFill>
              </a:rPr>
              <a:t>zakładce o programie -&gt; pobierz poradniki i publikacje znajduje się Ramowa struktura studium wykonalności oraz przykłady projekcji finansowych m.in. dla projektu objętego pomocą publiczną, dla projektu z luką finansową, projektu PPP. Przykładowe tabele stanowią materiał pomocniczy dla Wnioskodawców.</a:t>
            </a:r>
          </a:p>
          <a:p>
            <a:pPr algn="just"/>
            <a:r>
              <a:rPr lang="pl-PL" sz="2000" u="sng" dirty="0">
                <a:solidFill>
                  <a:schemeClr val="tx1"/>
                </a:solidFill>
              </a:rPr>
              <a:t>Zgodność  Studium Wykonalności oraz Załącznika analiza finansowa z kryteriami wyboru projektów, m.in.: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u="sng" dirty="0">
                <a:solidFill>
                  <a:schemeClr val="tx1"/>
                </a:solidFill>
              </a:rPr>
              <a:t>(formalne)</a:t>
            </a:r>
            <a:r>
              <a:rPr lang="pl-PL" sz="2000" dirty="0">
                <a:solidFill>
                  <a:schemeClr val="tx1"/>
                </a:solidFill>
              </a:rPr>
              <a:t>, nr 1 - poprawność wypełniania złożonego wniosku, </a:t>
            </a:r>
            <a:r>
              <a:rPr lang="pl-PL" sz="2000" dirty="0" smtClean="0">
                <a:solidFill>
                  <a:schemeClr val="tx1"/>
                </a:solidFill>
              </a:rPr>
              <a:t>14 </a:t>
            </a:r>
            <a:r>
              <a:rPr lang="pl-PL" sz="2000" dirty="0">
                <a:solidFill>
                  <a:schemeClr val="tx1"/>
                </a:solidFill>
              </a:rPr>
              <a:t>- dochód generowany przez projekt, </a:t>
            </a:r>
            <a:r>
              <a:rPr lang="pl-PL" sz="2000" dirty="0" smtClean="0">
                <a:solidFill>
                  <a:schemeClr val="tx1"/>
                </a:solidFill>
              </a:rPr>
              <a:t>11 </a:t>
            </a:r>
            <a:r>
              <a:rPr lang="pl-PL" sz="2000" dirty="0">
                <a:solidFill>
                  <a:schemeClr val="tx1"/>
                </a:solidFill>
              </a:rPr>
              <a:t>– maksymalny limit </a:t>
            </a:r>
            <a:r>
              <a:rPr lang="pl-PL" sz="2000" dirty="0" smtClean="0">
                <a:solidFill>
                  <a:schemeClr val="tx1"/>
                </a:solidFill>
              </a:rPr>
              <a:t>dofinansowania</a:t>
            </a:r>
            <a:r>
              <a:rPr lang="pl-PL" sz="2000" dirty="0">
                <a:solidFill>
                  <a:schemeClr val="tx1"/>
                </a:solidFill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(</a:t>
            </a:r>
            <a:r>
              <a:rPr lang="pl-PL" sz="2000" u="sng" dirty="0">
                <a:solidFill>
                  <a:schemeClr val="tx1"/>
                </a:solidFill>
              </a:rPr>
              <a:t>merytoryczne)</a:t>
            </a:r>
            <a:r>
              <a:rPr lang="pl-PL" sz="2000" dirty="0">
                <a:solidFill>
                  <a:schemeClr val="tx1"/>
                </a:solidFill>
              </a:rPr>
              <a:t> w zakresie  oceny finansowo-ekonomicznej:  nr 1 - sytuacja finansowa wnioskodawcy, 2 – plan finansowy, 3 - zachowanie trwałości, 4 – prawidłowość zastosowania metodologii, 5- analiza opcji, 6- efektywność ekonomiczno-społeczna </a:t>
            </a:r>
            <a:r>
              <a:rPr lang="pl-PL" sz="2000" dirty="0" smtClean="0">
                <a:solidFill>
                  <a:schemeClr val="tx1"/>
                </a:solidFill>
              </a:rPr>
              <a:t>projektu,</a:t>
            </a:r>
            <a:endParaRPr lang="pl-PL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u="sng" dirty="0">
                <a:solidFill>
                  <a:schemeClr val="tx1"/>
                </a:solidFill>
              </a:rPr>
              <a:t>(merytoryczne ogólne)</a:t>
            </a:r>
            <a:r>
              <a:rPr lang="pl-PL" sz="2000" dirty="0">
                <a:solidFill>
                  <a:schemeClr val="tx1"/>
                </a:solidFill>
              </a:rPr>
              <a:t> nr 5 – plan realizacji inwestycji, 10 – struktura organizacyjna/potencjał administracyjny, 11 - zagrożenia realizacji </a:t>
            </a:r>
            <a:r>
              <a:rPr lang="pl-PL" sz="2000" dirty="0" smtClean="0">
                <a:solidFill>
                  <a:schemeClr val="tx1"/>
                </a:solidFill>
              </a:rPr>
              <a:t>projektu.</a:t>
            </a:r>
            <a:endParaRPr lang="pl-PL" sz="2000" dirty="0">
              <a:solidFill>
                <a:schemeClr val="tx1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OŚWIADCZENIE O KWALIFIKOWALNOŚCI VAT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327" y="1772816"/>
            <a:ext cx="7416824" cy="482453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formularz oświadczenia do wniosku o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 -3 wersje</a:t>
            </a: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Wnioskodawca, </a:t>
            </a: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Partner, </a:t>
            </a: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 realizujący projekt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Składający oświadczenie, informuje, że w ramach realizacji projektu jak i po jego zakończeniu:</a:t>
            </a:r>
            <a:endParaRPr lang="pl-PL" sz="2000" dirty="0">
              <a:solidFill>
                <a:schemeClr val="tx1"/>
              </a:solidFill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- </a:t>
            </a:r>
            <a:r>
              <a:rPr lang="pl-PL" sz="2000" dirty="0" smtClean="0">
                <a:solidFill>
                  <a:srgbClr val="000000"/>
                </a:solidFill>
              </a:rPr>
              <a:t>nie </a:t>
            </a:r>
            <a:r>
              <a:rPr lang="pl-PL" sz="2000" dirty="0">
                <a:solidFill>
                  <a:srgbClr val="000000"/>
                </a:solidFill>
              </a:rPr>
              <a:t>ma/nie będzie posiadał prawa do odliczenia w całości podatku VAT</a:t>
            </a: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- </a:t>
            </a:r>
            <a:r>
              <a:rPr lang="pl-PL" sz="2000" dirty="0" smtClean="0">
                <a:solidFill>
                  <a:srgbClr val="000000"/>
                </a:solidFill>
              </a:rPr>
              <a:t>ma/będzie </a:t>
            </a:r>
            <a:r>
              <a:rPr lang="pl-PL" sz="2000" dirty="0">
                <a:solidFill>
                  <a:srgbClr val="000000"/>
                </a:solidFill>
              </a:rPr>
              <a:t>posiadał prawo do częściowego odliczenia </a:t>
            </a:r>
            <a:r>
              <a:rPr lang="pl-PL" sz="2000" dirty="0" smtClean="0">
                <a:solidFill>
                  <a:srgbClr val="000000"/>
                </a:solidFill>
              </a:rPr>
              <a:t>VAT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POMOC  PUBLICZNA/POMOC DE MINIMIS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96213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 smtClean="0">
                <a:solidFill>
                  <a:srgbClr val="000000"/>
                </a:solidFill>
              </a:rPr>
              <a:t>Zależnie od kwalifikacji projektu pod kątem występowania/niewystępowania  pomocy publicznej/de </a:t>
            </a:r>
            <a:r>
              <a:rPr lang="pl-PL" sz="2100" dirty="0" err="1" smtClean="0">
                <a:solidFill>
                  <a:srgbClr val="000000"/>
                </a:solidFill>
              </a:rPr>
              <a:t>minimis</a:t>
            </a:r>
            <a:r>
              <a:rPr lang="pl-PL" sz="2100" dirty="0" smtClean="0">
                <a:solidFill>
                  <a:srgbClr val="000000"/>
                </a:solidFill>
              </a:rPr>
              <a:t> Wnioskodawca wypełnia właściwe załączniki:</a:t>
            </a:r>
            <a:endParaRPr lang="pl-PL" sz="2100" dirty="0">
              <a:solidFill>
                <a:srgbClr val="000000"/>
              </a:solidFill>
            </a:endParaRPr>
          </a:p>
          <a:p>
            <a:pPr marL="342900" indent="-342900" algn="just" hangingPunct="0">
              <a:lnSpc>
                <a:spcPct val="150000"/>
              </a:lnSpc>
              <a:buFontTx/>
              <a:buChar char="-"/>
            </a:pPr>
            <a:r>
              <a:rPr lang="pl-PL" sz="2100" dirty="0" smtClean="0">
                <a:solidFill>
                  <a:srgbClr val="000000"/>
                </a:solidFill>
              </a:rPr>
              <a:t>OŚWIADCZENIE </a:t>
            </a:r>
            <a:r>
              <a:rPr lang="pl-PL" sz="2100" dirty="0">
                <a:solidFill>
                  <a:srgbClr val="000000"/>
                </a:solidFill>
              </a:rPr>
              <a:t>o nieotrzymaniu pomocy publicznej/pomocy de </a:t>
            </a:r>
            <a:r>
              <a:rPr lang="pl-PL" sz="2100" dirty="0" err="1">
                <a:solidFill>
                  <a:srgbClr val="000000"/>
                </a:solidFill>
              </a:rPr>
              <a:t>minimis</a:t>
            </a:r>
            <a:r>
              <a:rPr lang="pl-PL" sz="2100" dirty="0">
                <a:solidFill>
                  <a:srgbClr val="000000"/>
                </a:solidFill>
              </a:rPr>
              <a:t> na planowane </a:t>
            </a:r>
            <a:r>
              <a:rPr lang="pl-PL" sz="2100" dirty="0" smtClean="0">
                <a:solidFill>
                  <a:srgbClr val="000000"/>
                </a:solidFill>
              </a:rPr>
              <a:t>przedsięwzięcie;</a:t>
            </a:r>
          </a:p>
          <a:p>
            <a:pPr marL="342900" indent="-342900" algn="just" hangingPunct="0">
              <a:lnSpc>
                <a:spcPct val="150000"/>
              </a:lnSpc>
              <a:buFontTx/>
              <a:buChar char="-"/>
            </a:pPr>
            <a:r>
              <a:rPr lang="pl-PL" sz="2100" dirty="0" smtClean="0">
                <a:solidFill>
                  <a:srgbClr val="000000"/>
                </a:solidFill>
              </a:rPr>
              <a:t>OŚWIADCZENIE </a:t>
            </a:r>
            <a:r>
              <a:rPr lang="pl-PL" sz="2100" dirty="0">
                <a:solidFill>
                  <a:srgbClr val="000000"/>
                </a:solidFill>
              </a:rPr>
              <a:t>o otrzymaniu/nieotrzymaniu pomocy de </a:t>
            </a:r>
            <a:r>
              <a:rPr lang="pl-PL" sz="2100" dirty="0" err="1" smtClean="0">
                <a:solidFill>
                  <a:srgbClr val="000000"/>
                </a:solidFill>
              </a:rPr>
              <a:t>minimis</a:t>
            </a:r>
            <a:r>
              <a:rPr lang="pl-PL" sz="2100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 algn="just" hangingPunct="0">
              <a:lnSpc>
                <a:spcPct val="150000"/>
              </a:lnSpc>
              <a:buFontTx/>
              <a:buChar char="-"/>
            </a:pPr>
            <a:r>
              <a:rPr lang="pl-PL" sz="2100" dirty="0">
                <a:solidFill>
                  <a:srgbClr val="000000"/>
                </a:solidFill>
              </a:rPr>
              <a:t>FORMULARZ </a:t>
            </a:r>
            <a:r>
              <a:rPr lang="pl-PL" sz="2100" dirty="0" smtClean="0">
                <a:solidFill>
                  <a:srgbClr val="000000"/>
                </a:solidFill>
              </a:rPr>
              <a:t>informacji przedstawianych przy ubieganiu </a:t>
            </a:r>
            <a:r>
              <a:rPr lang="pl-PL" sz="2100" dirty="0">
                <a:solidFill>
                  <a:srgbClr val="000000"/>
                </a:solidFill>
              </a:rPr>
              <a:t>się </a:t>
            </a:r>
            <a:r>
              <a:rPr lang="pl-PL" sz="2100" dirty="0" smtClean="0">
                <a:solidFill>
                  <a:srgbClr val="000000"/>
                </a:solidFill>
              </a:rPr>
              <a:t>o </a:t>
            </a:r>
            <a:r>
              <a:rPr lang="pl-PL" sz="2100" dirty="0">
                <a:solidFill>
                  <a:srgbClr val="000000"/>
                </a:solidFill>
              </a:rPr>
              <a:t>pomoc inną niż pomoc de </a:t>
            </a:r>
            <a:r>
              <a:rPr lang="pl-PL" sz="2100" dirty="0" err="1">
                <a:solidFill>
                  <a:srgbClr val="000000"/>
                </a:solidFill>
              </a:rPr>
              <a:t>minimis</a:t>
            </a:r>
            <a:r>
              <a:rPr lang="pl-PL" sz="2100" dirty="0">
                <a:solidFill>
                  <a:srgbClr val="000000"/>
                </a:solidFill>
              </a:rPr>
              <a:t> lub pomoc de </a:t>
            </a:r>
            <a:r>
              <a:rPr lang="pl-PL" sz="2100" dirty="0" err="1">
                <a:solidFill>
                  <a:srgbClr val="000000"/>
                </a:solidFill>
              </a:rPr>
              <a:t>minimis</a:t>
            </a:r>
            <a:r>
              <a:rPr lang="pl-PL" sz="2100" dirty="0">
                <a:solidFill>
                  <a:srgbClr val="000000"/>
                </a:solidFill>
              </a:rPr>
              <a:t> w rolnictwie lub rybołówstwie; </a:t>
            </a:r>
          </a:p>
          <a:p>
            <a:pPr marL="342900" indent="-342900" algn="just" hangingPunct="0">
              <a:lnSpc>
                <a:spcPct val="150000"/>
              </a:lnSpc>
              <a:buFontTx/>
              <a:buChar char="-"/>
            </a:pPr>
            <a:r>
              <a:rPr lang="pl-PL" sz="2100" dirty="0" smtClean="0">
                <a:solidFill>
                  <a:srgbClr val="000000"/>
                </a:solidFill>
              </a:rPr>
              <a:t>FORMULARZ </a:t>
            </a:r>
            <a:r>
              <a:rPr lang="pl-PL" sz="2100" dirty="0">
                <a:solidFill>
                  <a:srgbClr val="000000"/>
                </a:solidFill>
              </a:rPr>
              <a:t>informacji przedstawianych przy ubieganiu się o pomoc de </a:t>
            </a:r>
            <a:r>
              <a:rPr lang="pl-PL" sz="2100" dirty="0" err="1">
                <a:solidFill>
                  <a:srgbClr val="000000"/>
                </a:solidFill>
              </a:rPr>
              <a:t>minimis</a:t>
            </a:r>
            <a:r>
              <a:rPr lang="pl-PL" sz="2100" dirty="0">
                <a:solidFill>
                  <a:srgbClr val="000000"/>
                </a:solidFill>
              </a:rPr>
              <a:t> przez przedsiębiorcę wykonującego usługę świadczoną </a:t>
            </a:r>
            <a:r>
              <a:rPr lang="pl-PL" sz="2100" dirty="0" smtClean="0">
                <a:solidFill>
                  <a:srgbClr val="000000"/>
                </a:solidFill>
              </a:rPr>
              <a:t/>
            </a:r>
            <a:br>
              <a:rPr lang="pl-PL" sz="2100" dirty="0" smtClean="0">
                <a:solidFill>
                  <a:srgbClr val="000000"/>
                </a:solidFill>
              </a:rPr>
            </a:br>
            <a:r>
              <a:rPr lang="pl-PL" sz="2100" dirty="0" smtClean="0">
                <a:solidFill>
                  <a:srgbClr val="000000"/>
                </a:solidFill>
              </a:rPr>
              <a:t>w </a:t>
            </a:r>
            <a:r>
              <a:rPr lang="pl-PL" sz="2100" dirty="0">
                <a:solidFill>
                  <a:srgbClr val="000000"/>
                </a:solidFill>
              </a:rPr>
              <a:t>ogólnym interesie </a:t>
            </a:r>
            <a:r>
              <a:rPr lang="pl-PL" sz="2100" dirty="0" smtClean="0">
                <a:solidFill>
                  <a:srgbClr val="000000"/>
                </a:solidFill>
              </a:rPr>
              <a:t>gospodarczym;</a:t>
            </a:r>
          </a:p>
          <a:p>
            <a:pPr marL="342900" indent="-342900" algn="just" hangingPunct="0">
              <a:lnSpc>
                <a:spcPct val="150000"/>
              </a:lnSpc>
              <a:buFontTx/>
              <a:buChar char="-"/>
            </a:pPr>
            <a:r>
              <a:rPr lang="pl-PL" sz="2100" dirty="0" smtClean="0">
                <a:solidFill>
                  <a:srgbClr val="000000"/>
                </a:solidFill>
              </a:rPr>
              <a:t>FORMULARZ </a:t>
            </a:r>
            <a:r>
              <a:rPr lang="pl-PL" sz="2100" dirty="0">
                <a:solidFill>
                  <a:srgbClr val="000000"/>
                </a:solidFill>
              </a:rPr>
              <a:t>informacji przedstawianych przy ubieganiu się o pomoc de </a:t>
            </a:r>
            <a:r>
              <a:rPr lang="pl-PL" sz="2100" dirty="0" err="1" smtClean="0">
                <a:solidFill>
                  <a:srgbClr val="000000"/>
                </a:solidFill>
              </a:rPr>
              <a:t>minimis</a:t>
            </a:r>
            <a:r>
              <a:rPr lang="pl-PL" sz="2100" dirty="0" smtClean="0">
                <a:solidFill>
                  <a:srgbClr val="000000"/>
                </a:solidFill>
              </a:rPr>
              <a:t>.</a:t>
            </a:r>
            <a:endParaRPr lang="pl-PL" sz="2100" dirty="0">
              <a:solidFill>
                <a:srgbClr val="000000"/>
              </a:solidFill>
            </a:endParaRPr>
          </a:p>
          <a:p>
            <a:pPr algn="just" hangingPunct="0">
              <a:lnSpc>
                <a:spcPct val="150000"/>
              </a:lnSpc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endParaRPr lang="pl-PL" sz="1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l-PL" sz="1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POMOC  PUBLICZNA/POMOC DE MINIMIS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96213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1"/>
                </a:solidFill>
              </a:rPr>
              <a:t>Regulacje </a:t>
            </a:r>
            <a:r>
              <a:rPr lang="pl-PL" sz="1800" dirty="0">
                <a:solidFill>
                  <a:schemeClr val="tx1"/>
                </a:solidFill>
              </a:rPr>
              <a:t>dotyczące pomocy publicznej dostępne są na stronie </a:t>
            </a:r>
            <a:r>
              <a:rPr lang="pl-PL" sz="1800" dirty="0">
                <a:solidFill>
                  <a:schemeClr val="tx1"/>
                </a:solidFill>
                <a:hlinkClick r:id="rId3"/>
              </a:rPr>
              <a:t>www.funduszeeuropejskie.gov.pl</a:t>
            </a:r>
            <a:r>
              <a:rPr lang="pl-PL" sz="1800" dirty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 </a:t>
            </a: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WKŁAD NIEPIENIĘŻNY 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24536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W przypadku wniesienia wkładu niepieniężnego do projektu Wnioskodawca wypełnia właściwy formularz:</a:t>
            </a:r>
          </a:p>
          <a:p>
            <a:pPr lvl="0"/>
            <a:endParaRPr lang="pl-PL" sz="20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 smtClean="0">
                <a:solidFill>
                  <a:srgbClr val="000000"/>
                </a:solidFill>
              </a:rPr>
              <a:t>- Formularz informacji przedstawianych przez wnioskodawcę przy wnoszeniu wkładu niepieniężnego (dla projektów objętych pomocą publiczną)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 smtClean="0">
                <a:solidFill>
                  <a:srgbClr val="000000"/>
                </a:solidFill>
              </a:rPr>
              <a:t>- Formularz informacji przedstawianych przez wnioskodawcę przy wnoszeniu wkładu niepieniężnego (dla projektów bez pomocy publicznej)</a:t>
            </a:r>
          </a:p>
          <a:p>
            <a:pPr algn="just"/>
            <a:endParaRPr lang="pl-PL" sz="2100" dirty="0">
              <a:solidFill>
                <a:srgbClr val="00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WKŁAD NIEPIENIĘŻNY 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24536"/>
          </a:xfrm>
        </p:spPr>
        <p:txBody>
          <a:bodyPr>
            <a:normAutofit fontScale="85000" lnSpcReduction="10000"/>
          </a:bodyPr>
          <a:lstStyle/>
          <a:p>
            <a:r>
              <a:rPr lang="pl-PL" sz="2000" u="sng" dirty="0" smtClean="0">
                <a:solidFill>
                  <a:srgbClr val="000000"/>
                </a:solidFill>
              </a:rPr>
              <a:t>Rodzaje wkładu niepieniężnego: 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nieruchomość/materiały/inny środek trwały/wolontariat/ekspertyzy.</a:t>
            </a:r>
          </a:p>
          <a:p>
            <a:endParaRPr lang="pl-PL" sz="2000" u="sng" dirty="0" smtClean="0">
              <a:solidFill>
                <a:srgbClr val="000000"/>
              </a:solidFill>
            </a:endParaRPr>
          </a:p>
          <a:p>
            <a:r>
              <a:rPr lang="pl-PL" sz="2000" u="sng" dirty="0" smtClean="0">
                <a:solidFill>
                  <a:srgbClr val="000000"/>
                </a:solidFill>
              </a:rPr>
              <a:t>Dokumenty </a:t>
            </a:r>
            <a:r>
              <a:rPr lang="pl-PL" sz="2000" u="sng" dirty="0">
                <a:solidFill>
                  <a:srgbClr val="000000"/>
                </a:solidFill>
              </a:rPr>
              <a:t>potwierdzające wycenę wkładu </a:t>
            </a:r>
            <a:r>
              <a:rPr lang="pl-PL" sz="2000" u="sng" dirty="0" smtClean="0">
                <a:solidFill>
                  <a:srgbClr val="000000"/>
                </a:solidFill>
              </a:rPr>
              <a:t>niepieniężnego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D</a:t>
            </a:r>
            <a:r>
              <a:rPr lang="pl-PL" sz="2000" dirty="0" smtClean="0">
                <a:solidFill>
                  <a:srgbClr val="000000"/>
                </a:solidFill>
              </a:rPr>
              <a:t>okumenty </a:t>
            </a:r>
            <a:r>
              <a:rPr lang="pl-PL" sz="2000" dirty="0">
                <a:solidFill>
                  <a:srgbClr val="000000"/>
                </a:solidFill>
              </a:rPr>
              <a:t>wyraźnie wskazujące wartość wnoszonego wkładu niepieniężnego </a:t>
            </a:r>
            <a:r>
              <a:rPr lang="pl-PL" sz="2000" dirty="0" smtClean="0">
                <a:solidFill>
                  <a:srgbClr val="000000"/>
                </a:solidFill>
              </a:rPr>
              <a:t>(np. operat szacunkowy – w przypadku </a:t>
            </a:r>
            <a:r>
              <a:rPr lang="pl-PL" sz="2000" dirty="0">
                <a:solidFill>
                  <a:srgbClr val="000000"/>
                </a:solidFill>
              </a:rPr>
              <a:t>wniesienia gruntu lub nieruchomości </a:t>
            </a:r>
            <a:r>
              <a:rPr lang="pl-PL" sz="2000" dirty="0" smtClean="0">
                <a:solidFill>
                  <a:srgbClr val="000000"/>
                </a:solidFill>
              </a:rPr>
              <a:t>zabudowanej, </a:t>
            </a:r>
            <a:r>
              <a:rPr lang="pl-PL" sz="2000" dirty="0">
                <a:solidFill>
                  <a:srgbClr val="000000"/>
                </a:solidFill>
              </a:rPr>
              <a:t>ekspertyzy, wyceny rynkowe). </a:t>
            </a:r>
            <a:endParaRPr lang="pl-PL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l-PL" sz="2000" dirty="0" smtClean="0">
                <a:solidFill>
                  <a:srgbClr val="000000"/>
                </a:solidFill>
              </a:rPr>
              <a:t>W </a:t>
            </a:r>
            <a:r>
              <a:rPr lang="pl-PL" sz="2000" dirty="0">
                <a:solidFill>
                  <a:srgbClr val="000000"/>
                </a:solidFill>
              </a:rPr>
              <a:t>przypadku wniesienia nieodpłatnej pracy wykonywanej przez wolontariuszy, dokumentem potwierdzającym jej wartość będzie opracowane przez Wnioskodawcę wyliczenie sporządzone </a:t>
            </a:r>
            <a:r>
              <a:rPr lang="pl-PL" sz="2000" dirty="0" smtClean="0">
                <a:solidFill>
                  <a:srgbClr val="000000"/>
                </a:solidFill>
              </a:rPr>
              <a:t>w </a:t>
            </a:r>
            <a:r>
              <a:rPr lang="pl-PL" sz="2000" dirty="0">
                <a:solidFill>
                  <a:srgbClr val="000000"/>
                </a:solidFill>
              </a:rPr>
              <a:t>oparciu o ilości czasu poświęconego na jej wykonanie oraz średniej stawki godzinowej lub dziennej za dany rodzaj </a:t>
            </a:r>
            <a:r>
              <a:rPr lang="pl-PL" sz="2000" dirty="0" smtClean="0">
                <a:solidFill>
                  <a:srgbClr val="000000"/>
                </a:solidFill>
              </a:rPr>
              <a:t>pracy.</a:t>
            </a:r>
          </a:p>
          <a:p>
            <a:endParaRPr lang="pl-PL" sz="2000" u="sng" dirty="0" smtClean="0">
              <a:solidFill>
                <a:srgbClr val="000000"/>
              </a:solidFill>
            </a:endParaRPr>
          </a:p>
          <a:p>
            <a:r>
              <a:rPr lang="pl-PL" sz="2000" u="sng" dirty="0" smtClean="0">
                <a:solidFill>
                  <a:srgbClr val="000000"/>
                </a:solidFill>
              </a:rPr>
              <a:t>Dokumenty </a:t>
            </a:r>
            <a:r>
              <a:rPr lang="pl-PL" sz="2000" u="sng" dirty="0">
                <a:solidFill>
                  <a:srgbClr val="000000"/>
                </a:solidFill>
              </a:rPr>
              <a:t>potwierdzające prawo własności do wnoszonego wkładu </a:t>
            </a:r>
            <a:r>
              <a:rPr lang="pl-PL" sz="2000" u="sng" dirty="0" smtClean="0">
                <a:solidFill>
                  <a:srgbClr val="000000"/>
                </a:solidFill>
              </a:rPr>
              <a:t>niepieniężnego</a:t>
            </a:r>
            <a:endParaRPr lang="pl-PL" sz="20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100" dirty="0" smtClean="0">
                <a:solidFill>
                  <a:srgbClr val="000000"/>
                </a:solidFill>
              </a:rPr>
              <a:t>Nie </a:t>
            </a:r>
            <a:r>
              <a:rPr lang="pl-PL" sz="2100" dirty="0">
                <a:solidFill>
                  <a:srgbClr val="000000"/>
                </a:solidFill>
              </a:rPr>
              <a:t>dotyczy wkładu niepieniężnego w formie wolontariatu i ekspertyz. </a:t>
            </a:r>
            <a:r>
              <a:rPr lang="pl-PL" sz="2100" dirty="0" smtClean="0">
                <a:solidFill>
                  <a:srgbClr val="000000"/>
                </a:solidFill>
              </a:rPr>
              <a:t/>
            </a:r>
            <a:br>
              <a:rPr lang="pl-PL" sz="2100" dirty="0" smtClean="0">
                <a:solidFill>
                  <a:srgbClr val="000000"/>
                </a:solidFill>
              </a:rPr>
            </a:br>
            <a:r>
              <a:rPr lang="pl-PL" sz="2100" dirty="0" smtClean="0">
                <a:solidFill>
                  <a:srgbClr val="000000"/>
                </a:solidFill>
              </a:rPr>
              <a:t>W </a:t>
            </a:r>
            <a:r>
              <a:rPr lang="pl-PL" sz="2100" dirty="0">
                <a:solidFill>
                  <a:srgbClr val="000000"/>
                </a:solidFill>
              </a:rPr>
              <a:t>innym przypadku należy wskazać numer księgi wieczystej, rejestr środków trwałych lub inny dokument potwierdzający prawo </a:t>
            </a:r>
            <a:r>
              <a:rPr lang="pl-PL" sz="2100" dirty="0" smtClean="0">
                <a:solidFill>
                  <a:srgbClr val="000000"/>
                </a:solidFill>
              </a:rPr>
              <a:t>własności.</a:t>
            </a:r>
          </a:p>
          <a:p>
            <a:pPr algn="just"/>
            <a:endParaRPr lang="pl-PL" sz="2100" dirty="0" smtClean="0">
              <a:solidFill>
                <a:srgbClr val="000000"/>
              </a:solidFill>
            </a:endParaRPr>
          </a:p>
          <a:p>
            <a:pPr algn="just"/>
            <a:endParaRPr lang="pl-PL" sz="2100" dirty="0">
              <a:solidFill>
                <a:srgbClr val="00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PEŁNOMOCNICTWO 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24536"/>
          </a:xfrm>
        </p:spPr>
        <p:txBody>
          <a:bodyPr>
            <a:normAutofit/>
          </a:bodyPr>
          <a:lstStyle/>
          <a:p>
            <a:pPr algn="just"/>
            <a:endParaRPr lang="pl-PL" sz="17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Pełnomocnictwo  należy przedstawić w przypadku gdy:</a:t>
            </a:r>
          </a:p>
          <a:p>
            <a:pPr marL="285750" indent="-285750" algn="just">
              <a:buFontTx/>
              <a:buChar char="-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wniosek o dofinansowanie podpisany jest przez inna osobę niż osoba uprawniona do reprezentowania Wnioskodawcy,</a:t>
            </a:r>
          </a:p>
          <a:p>
            <a:pPr marL="285750" indent="-285750" algn="just">
              <a:buFontTx/>
              <a:buChar char="-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dokumentów rejestrowych wynika, że przedstawicielstwo jest wieloosobowe, wtedy należy wypełnić pełnomocnictwo dla jednej osoby, która podpisze wniosek o dofinansowanie (Generator wniosków dopuszcza możliwość podpisania wniosku tylko przez 1 osobę)</a:t>
            </a:r>
          </a:p>
          <a:p>
            <a:pPr algn="just"/>
            <a:endParaRPr lang="pl-PL" sz="17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l-PL" sz="1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1700808"/>
            <a:ext cx="7992888" cy="6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endParaRPr lang="pl-PL" altLang="pl-PL" sz="2000" b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algn="r">
              <a:buClrTx/>
              <a:buFontTx/>
              <a:buNone/>
            </a:pPr>
            <a:endParaRPr lang="pl-PL" altLang="pl-PL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Integralną część „Wniosku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dofinansowanie  realizacji  projektu  w ramach   Regionalnego   Programu   Operacyjnego   dla   Województwa   Dolnośląskiego   na   lata  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2014-2020” stanowią załączniki.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Załączniki  służą  do  uzupełnienia 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informacji 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opisywanych  we  wniosku,  bądź  ich  uwiarygodnienia  i  umożliwienia  weryfikacji. 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przypadku Wnioskodawców realizujących projekt w partnerstwie załączniki należy złożyć również dla partnerów projektu. 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DOKUMENTY POTWIERDZAJĄCE STATUS PRAWNY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96544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potwierdzające status prawny i dane wnioskodawcy oraz partnera projektu - nie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dotyczy JST, nie dotyczy jednostek które znajdują się w KRS, lub ewidencji działalności gospodarczej.  </a:t>
            </a:r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Wnioskodawcą będzie jednostka organizacyjna JST (jednostki samorządu terytorialnego) lub inna jednostka sektora finansów publicznych, dokumentem potwierdzającym jej status prawny oraz dane będzie statut lub inny akt powołujący daną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jednostkę.</a:t>
            </a:r>
          </a:p>
          <a:p>
            <a:pPr algn="just"/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OŚWIADCZENIA</a:t>
            </a:r>
          </a:p>
          <a:p>
            <a:pPr algn="ctr"/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96544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projektów realizowanych w partnerstwie, Partner wypełnia i podpisuje Oświadczenia dla Partnera, a następnie Wnioskodawca załącza je jako załącznik do wniosku o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dofinansowanie.</a:t>
            </a:r>
          </a:p>
          <a:p>
            <a:pPr algn="just"/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Oświadczenia należy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> wydrukować i podpisać przez uprawnionego przedstawiciela oraz załączyć w postaci skanu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87624" y="2420888"/>
            <a:ext cx="6912768" cy="205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POŚREDNICZĄCA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AGLOMERACJI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WAŁBRZYSKIEJ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000" dirty="0"/>
              <a:t>ul. Słowackiego </a:t>
            </a:r>
            <a:r>
              <a:rPr lang="pl-PL" sz="2000" dirty="0" smtClean="0"/>
              <a:t>23A, 58-300 </a:t>
            </a:r>
            <a:r>
              <a:rPr lang="pl-PL" sz="2000" dirty="0"/>
              <a:t>Wałbrzych</a:t>
            </a:r>
          </a:p>
          <a:p>
            <a:pPr algn="ctr">
              <a:lnSpc>
                <a:spcPct val="114000"/>
              </a:lnSpc>
            </a:pPr>
            <a:r>
              <a:rPr lang="pl-PL" sz="2000" dirty="0"/>
              <a:t>tel. 74 84 74 150</a:t>
            </a:r>
            <a:br>
              <a:rPr lang="pl-PL" sz="2000" dirty="0"/>
            </a:br>
            <a:r>
              <a:rPr lang="pl-PL" sz="2000" dirty="0">
                <a:hlinkClick r:id="rId3"/>
              </a:rPr>
              <a:t>ipaw@ipaw.walbrzych.eu</a:t>
            </a:r>
            <a:r>
              <a:rPr lang="pl-PL" sz="2000" dirty="0"/>
              <a:t> </a:t>
            </a:r>
            <a:r>
              <a:rPr lang="pl-PL" sz="2000" dirty="0" smtClean="0"/>
              <a:t>  </a:t>
            </a:r>
            <a:r>
              <a:rPr lang="pl-PL" sz="2000" dirty="0">
                <a:hlinkClick r:id="rId4"/>
              </a:rPr>
              <a:t>www.ipaw.walbrzych.eu</a:t>
            </a:r>
            <a:r>
              <a:rPr lang="pl-PL" sz="2000" dirty="0"/>
              <a:t> </a:t>
            </a:r>
          </a:p>
          <a:p>
            <a:pPr algn="ctr">
              <a:lnSpc>
                <a:spcPct val="114000"/>
              </a:lnSpc>
            </a:pPr>
            <a:endParaRPr lang="pl-PL" sz="1600" dirty="0"/>
          </a:p>
          <a:p>
            <a:pPr algn="ctr">
              <a:lnSpc>
                <a:spcPct val="114000"/>
              </a:lnSpc>
            </a:pP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93204" y="1772816"/>
            <a:ext cx="8229600" cy="4752528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 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wykonalności – analiza 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finansowa w 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formacie Excel 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działającymi 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formułami.</a:t>
            </a:r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formularz 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oświadczenia do wniosku o dofinansowanie (dla Wnioskodawcy 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i 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Partnerów, podmiotów realizujących projekt</a:t>
            </a:r>
            <a:r>
              <a:rPr lang="pl-PL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1800" dirty="0"/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Dokumenty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potwierdzające otrzymanie pomocy publicznej/pomocy de </a:t>
            </a:r>
            <a:r>
              <a:rPr lang="pl-PL" sz="1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minimis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      w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przypadku projektów objętych pomocą publiczną/pomocą de </a:t>
            </a:r>
            <a:r>
              <a:rPr lang="pl-PL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minimis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Dokumenty </a:t>
            </a:r>
            <a:r>
              <a:rPr lang="pl-PL" sz="18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potwierdzające wniesienie wkładu niepieniężnego, np. operat szacunkowy w przypadku wniesienia gruntu lub nieruchomości </a:t>
            </a:r>
            <a:r>
              <a:rPr lang="pl-PL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zabudowanej</a:t>
            </a:r>
            <a:r>
              <a:rPr lang="pl-PL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8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Pełnomocnictwo.</a:t>
            </a:r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 smtClean="0"/>
              <a:t>Dokumenty </a:t>
            </a:r>
            <a:r>
              <a:rPr lang="pl-PL" sz="1800" dirty="0"/>
              <a:t>potwierdzające status prawny i dane wnioskodawcy oraz partnera projektu</a:t>
            </a:r>
            <a:r>
              <a:rPr lang="pl-PL" sz="1800" dirty="0" smtClean="0"/>
              <a:t>.</a:t>
            </a:r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endParaRPr lang="pl-PL" sz="1800" dirty="0"/>
          </a:p>
          <a:p>
            <a:pPr marL="514350" lvl="0" indent="-51435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endParaRPr lang="pl-PL" sz="18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331640" y="1052736"/>
            <a:ext cx="70567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WYKAZ ZAŁĄCZNIKÓW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57338" cy="4392487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 wykonalności nie będzie stanowić osobnego załącznika do wniosku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dofinansowanie. </a:t>
            </a:r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opisowa studium będzie zintegrowana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wnioskiem aplikacyjnym, stanowiąc jedną z zakładek w generatorze wniosków. </a:t>
            </a:r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Ponadto Wnioskodawcy będą musieli przedłożyć analizę finansową – arkusze kalkulacyjne w formacie Excel z aktywnymi formułami. Wzory do pobrania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www.rpo.dolnyslask.pl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Ramowa struktura wykonalności na potrzeby aplikacji o środki Europejskiego Rozwoju Regionalnego w ramach RPO WD 2014-2020 (lista pól, które Wnioskodawcy będą wypełniać w generatorze wniosków w części dotyczącej studium wykonalności) – na kolejnym slajdzie.</a:t>
            </a: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899592" y="1052736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STUDIUM WYKONALNOŚCI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07504" y="1553259"/>
            <a:ext cx="8928992" cy="4392487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</a:rPr>
              <a:t>Część opisowa </a:t>
            </a:r>
            <a:r>
              <a:rPr lang="pl-PL" sz="1800" b="1" dirty="0">
                <a:solidFill>
                  <a:schemeClr val="tx1"/>
                </a:solidFill>
              </a:rPr>
              <a:t>studium wykonalności </a:t>
            </a:r>
            <a:r>
              <a:rPr lang="pl-PL" sz="1800" u="sng" dirty="0">
                <a:solidFill>
                  <a:schemeClr val="tx1"/>
                </a:solidFill>
              </a:rPr>
              <a:t>jest zintegrowana</a:t>
            </a:r>
            <a:r>
              <a:rPr lang="pl-PL" sz="1800" dirty="0">
                <a:solidFill>
                  <a:schemeClr val="tx1"/>
                </a:solidFill>
              </a:rPr>
              <a:t> z wnioskiem aplikacyjnym i stanowi jedną </a:t>
            </a:r>
            <a:r>
              <a:rPr lang="pl-PL" sz="1800" dirty="0" smtClean="0">
                <a:solidFill>
                  <a:schemeClr val="tx1"/>
                </a:solidFill>
              </a:rPr>
              <a:t>z </a:t>
            </a:r>
            <a:r>
              <a:rPr lang="pl-PL" sz="1800" dirty="0">
                <a:solidFill>
                  <a:schemeClr val="tx1"/>
                </a:solidFill>
              </a:rPr>
              <a:t>zakładek w generatorze wniosków. Nie stanowi osobnego załącznika do wniosku </a:t>
            </a:r>
            <a:r>
              <a:rPr lang="pl-PL" sz="1800" dirty="0" smtClean="0">
                <a:solidFill>
                  <a:schemeClr val="tx1"/>
                </a:solidFill>
              </a:rPr>
              <a:t>          o </a:t>
            </a:r>
            <a:r>
              <a:rPr lang="pl-PL" sz="1800" dirty="0">
                <a:solidFill>
                  <a:schemeClr val="tx1"/>
                </a:solidFill>
              </a:rPr>
              <a:t>dofinansowanie (różnica  względem RPO na lata 2007-2013).  Studium wykonalności zostało opracowane na podstawie „Wytycznych </a:t>
            </a:r>
            <a:r>
              <a:rPr lang="pl-PL" sz="1800" dirty="0" err="1">
                <a:solidFill>
                  <a:schemeClr val="tx1"/>
                </a:solidFill>
              </a:rPr>
              <a:t>MIiR</a:t>
            </a:r>
            <a:r>
              <a:rPr lang="pl-PL" sz="1800" dirty="0">
                <a:solidFill>
                  <a:schemeClr val="tx1"/>
                </a:solidFill>
              </a:rPr>
              <a:t> w zakresie zagadnień związanych </a:t>
            </a:r>
            <a:r>
              <a:rPr lang="pl-PL" sz="1800" dirty="0" smtClean="0">
                <a:solidFill>
                  <a:schemeClr val="tx1"/>
                </a:solidFill>
              </a:rPr>
              <a:t>                          z </a:t>
            </a:r>
            <a:r>
              <a:rPr lang="pl-PL" sz="1800" dirty="0">
                <a:solidFill>
                  <a:schemeClr val="tx1"/>
                </a:solidFill>
              </a:rPr>
              <a:t>przygotowaniem </a:t>
            </a:r>
            <a:r>
              <a:rPr lang="pl-PL" sz="1800" dirty="0" smtClean="0">
                <a:solidFill>
                  <a:schemeClr val="tx1"/>
                </a:solidFill>
              </a:rPr>
              <a:t>projektów inwestycyjnych</a:t>
            </a:r>
            <a:r>
              <a:rPr lang="pl-PL" sz="1800" dirty="0">
                <a:solidFill>
                  <a:schemeClr val="tx1"/>
                </a:solidFill>
              </a:rPr>
              <a:t>, </a:t>
            </a: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tym projektów generujących dochód </a:t>
            </a:r>
            <a:r>
              <a:rPr lang="pl-PL" sz="1800" dirty="0" smtClean="0">
                <a:solidFill>
                  <a:schemeClr val="tx1"/>
                </a:solidFill>
              </a:rPr>
              <a:t>                 i </a:t>
            </a:r>
            <a:r>
              <a:rPr lang="pl-PL" sz="1800" dirty="0">
                <a:solidFill>
                  <a:schemeClr val="tx1"/>
                </a:solidFill>
              </a:rPr>
              <a:t>projektów hybrydowych na lata 2014-2020”</a:t>
            </a:r>
            <a:endParaRPr lang="pl-PL" sz="1800" u="sng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l-PL" sz="1800" u="sng" dirty="0">
                <a:solidFill>
                  <a:schemeClr val="tx1"/>
                </a:solidFill>
              </a:rPr>
              <a:t>Zakres studium wykonalności:</a:t>
            </a:r>
          </a:p>
          <a:p>
            <a:pPr algn="just"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Analiza potrzeb</a:t>
            </a:r>
          </a:p>
          <a:p>
            <a:pPr algn="just">
              <a:buAutoNum type="arabicPeriod" startAt="2"/>
            </a:pPr>
            <a:r>
              <a:rPr lang="pl-PL" sz="1800" dirty="0">
                <a:solidFill>
                  <a:schemeClr val="tx1"/>
                </a:solidFill>
              </a:rPr>
              <a:t>Analiza instytucjonalna</a:t>
            </a:r>
          </a:p>
          <a:p>
            <a:pPr algn="just"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Analiza prawna</a:t>
            </a:r>
          </a:p>
          <a:p>
            <a:pPr algn="just"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Analiza techniczna</a:t>
            </a:r>
          </a:p>
          <a:p>
            <a:pPr algn="just"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Plan funkcjonowania przedsięwzięcia</a:t>
            </a:r>
          </a:p>
          <a:p>
            <a:pPr algn="just"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Analiza finansowa </a:t>
            </a:r>
          </a:p>
          <a:p>
            <a:pPr algn="just"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Analiza </a:t>
            </a:r>
            <a:r>
              <a:rPr lang="pl-PL" sz="1800" dirty="0" smtClean="0">
                <a:solidFill>
                  <a:schemeClr val="tx1"/>
                </a:solidFill>
              </a:rPr>
              <a:t>ekonomiczna</a:t>
            </a:r>
            <a:endParaRPr lang="pl-PL" sz="18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Pozostałe informacje </a:t>
            </a:r>
          </a:p>
          <a:p>
            <a:pPr algn="just">
              <a:buFont typeface="Arial" panose="020B0604020202020204" pitchFamily="34" charset="0"/>
              <a:buAutoNum type="arabicPeriod" startAt="3"/>
            </a:pPr>
            <a:r>
              <a:rPr lang="pl-PL" sz="1800" dirty="0">
                <a:solidFill>
                  <a:schemeClr val="tx1"/>
                </a:solidFill>
              </a:rPr>
              <a:t>Załącznik - analiza finansowa w formacie Excel </a:t>
            </a: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953825" y="977195"/>
            <a:ext cx="741682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STUDIUM WYKONALNOŚCI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4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07504" y="1553259"/>
            <a:ext cx="8928992" cy="4392487"/>
          </a:xfrm>
        </p:spPr>
        <p:txBody>
          <a:bodyPr>
            <a:noAutofit/>
          </a:bodyPr>
          <a:lstStyle/>
          <a:p>
            <a:pPr marL="266700" indent="-266700" algn="just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180975" algn="l"/>
                <a:tab pos="361950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ANALIZA POTRZEB: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solidFill>
                  <a:schemeClr val="tx1"/>
                </a:solidFill>
              </a:rPr>
              <a:t>   - przedstawienie grup docelowych  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- geneza projektu, analiza problemów, analiza potrzeb środowiska społeczno-gospodarczego   projektu</a:t>
            </a:r>
          </a:p>
          <a:p>
            <a:pPr marL="180975" indent="-180975" algn="just" defTabSz="896938">
              <a:spcBef>
                <a:spcPts val="0"/>
              </a:spcBef>
              <a:spcAft>
                <a:spcPts val="600"/>
              </a:spcAft>
              <a:buAutoNum type="arabicPeriod" startAt="2"/>
              <a:tabLst>
                <a:tab pos="180975" algn="l"/>
                <a:tab pos="630238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 ANALIZA INSTYTUCJONALNA 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- powiązania prawno-własnościowe  oraz finansowe pomiędzy uczestnikami projektu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- trwałość projektu instytucjonalna</a:t>
            </a:r>
          </a:p>
          <a:p>
            <a:pPr marL="180975" indent="-180975" algn="just" defTabSz="896938">
              <a:spcBef>
                <a:spcPts val="0"/>
              </a:spcBef>
              <a:spcAft>
                <a:spcPts val="600"/>
              </a:spcAft>
              <a:buAutoNum type="arabicPeriod" startAt="3"/>
              <a:tabLst>
                <a:tab pos="266700" algn="l"/>
                <a:tab pos="630238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  ANALIZA PRAWNA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 - pomoc publiczna</a:t>
            </a:r>
          </a:p>
          <a:p>
            <a:pPr marL="266700" indent="-266700" algn="just" defTabSz="896938">
              <a:spcBef>
                <a:spcPts val="0"/>
              </a:spcBef>
              <a:spcAft>
                <a:spcPts val="600"/>
              </a:spcAft>
              <a:buAutoNum type="arabicPeriod" startAt="4"/>
              <a:tabLst>
                <a:tab pos="180975" algn="l"/>
                <a:tab pos="630238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ANALIZA TECHNICZNA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 - opis istniejącego systemu/przedsięwzięcia, lokalizacja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 - analiza wykonalności i analiza opcji 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     - zakres rzeczowy przedsięwzięcia</a:t>
            </a:r>
          </a:p>
          <a:p>
            <a:pPr marL="266700" indent="-266700" algn="just" defTabSz="896938">
              <a:spcBef>
                <a:spcPts val="0"/>
              </a:spcBef>
              <a:spcAft>
                <a:spcPts val="600"/>
              </a:spcAft>
              <a:buAutoNum type="arabicPeriod" startAt="5"/>
              <a:tabLst>
                <a:tab pos="266700" algn="l"/>
                <a:tab pos="449263" algn="l"/>
                <a:tab pos="630238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PLAN FUNKCJONOWANIA PRZEDSIĘWZIĘCIA</a:t>
            </a: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	- zgodność z polityką konkurencji i zamówień publicznych, procedury przetargowe, harmonogram </a:t>
            </a:r>
            <a:r>
              <a:rPr lang="pl-PL" sz="1600" dirty="0" smtClean="0">
                <a:solidFill>
                  <a:schemeClr val="tx1"/>
                </a:solidFill>
              </a:rPr>
              <a:t>  		zamówień </a:t>
            </a:r>
            <a:endParaRPr lang="pl-PL" sz="1600" dirty="0">
              <a:solidFill>
                <a:schemeClr val="tx1"/>
              </a:solidFill>
            </a:endParaRPr>
          </a:p>
          <a:p>
            <a:pPr algn="just" defTabSz="896938">
              <a:spcBef>
                <a:spcPts val="0"/>
              </a:spcBef>
              <a:spcAft>
                <a:spcPts val="600"/>
              </a:spcAft>
              <a:tabLst>
                <a:tab pos="266700" algn="l"/>
                <a:tab pos="449263" algn="l"/>
                <a:tab pos="630238" algn="l"/>
              </a:tabLst>
            </a:pPr>
            <a:r>
              <a:rPr lang="pl-PL" sz="1600" dirty="0">
                <a:solidFill>
                  <a:schemeClr val="tx1"/>
                </a:solidFill>
              </a:rPr>
              <a:t>	- czynniki ryzyka realizacji projektu i sposoby ich przezwyciężania</a:t>
            </a: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953825" y="977195"/>
            <a:ext cx="7416824" cy="4355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STUDIUM WYKONALNOŚCI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0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8928992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l-PL" sz="1600" dirty="0">
                <a:solidFill>
                  <a:schemeClr val="tx1"/>
                </a:solidFill>
              </a:rPr>
              <a:t>6. </a:t>
            </a:r>
            <a:r>
              <a:rPr lang="pl-PL" sz="1600" b="1" dirty="0">
                <a:solidFill>
                  <a:schemeClr val="tx1"/>
                </a:solidFill>
              </a:rPr>
              <a:t>ANALIZA FINANSOWA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wybór metody analizy finansowej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nakłady na realizację projektu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przychody operacyjne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koszty operacyjne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rachunek zysków i strat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bilans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przepływy pieniężne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wartość  dofinansowania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źródła finansowania projektu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ocena finansowej opłacalności inwestycji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1600" dirty="0">
                <a:solidFill>
                  <a:schemeClr val="tx1"/>
                </a:solidFill>
              </a:rPr>
              <a:t>trwałość finansowa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</a:rPr>
              <a:t>7. ANALIZA </a:t>
            </a:r>
            <a:r>
              <a:rPr lang="pl-PL" sz="1600" b="1" dirty="0" smtClean="0">
                <a:solidFill>
                  <a:schemeClr val="tx1"/>
                </a:solidFill>
              </a:rPr>
              <a:t>EKONOMICZNA</a:t>
            </a:r>
          </a:p>
          <a:p>
            <a:pPr algn="just"/>
            <a:r>
              <a:rPr lang="pl-PL" sz="1500" dirty="0" smtClean="0">
                <a:solidFill>
                  <a:schemeClr val="tx1"/>
                </a:solidFill>
              </a:rPr>
              <a:t>W przypadku pozostałych projektów (nie zaliczanych do projektów dużych) zaleca się, aby analiza ekonomiczna została przeprowadzona w sposób uproszczony i opierała się na oszacowaniu ilościowych i jakościowych skutków realizacji projektu. </a:t>
            </a:r>
            <a:r>
              <a:rPr lang="pl-PL" sz="1500" dirty="0">
                <a:solidFill>
                  <a:schemeClr val="tx1"/>
                </a:solidFill>
              </a:rPr>
              <a:t>Zaleca się zastosowanie społecznej stopy dyskontowej na poziomie 5 %.  Wynikiem oceny ekonomicznej projektu musi być społeczno-ekonomiczna stopa zwrotu, która powinna przewyższać przyjętą stopę dyskontową</a:t>
            </a:r>
            <a:r>
              <a:rPr lang="pl-PL" sz="1500" dirty="0" smtClean="0">
                <a:solidFill>
                  <a:schemeClr val="tx1"/>
                </a:solidFill>
              </a:rPr>
              <a:t>. </a:t>
            </a:r>
            <a:r>
              <a:rPr lang="pl-PL" sz="1500" dirty="0">
                <a:solidFill>
                  <a:schemeClr val="tx1"/>
                </a:solidFill>
              </a:rPr>
              <a:t>Analiza ekonomiczna powinna uwzględniać zalecenia metodologiczne dotyczące prowadzenia analizy ekonomicznej zawarte w </a:t>
            </a:r>
            <a:r>
              <a:rPr lang="pl-PL" sz="1500" b="1" dirty="0">
                <a:solidFill>
                  <a:schemeClr val="tx1"/>
                </a:solidFill>
              </a:rPr>
              <a:t>Wytycznych Ministerstwa Infrastruktury i Rozwoju w zakresie zagadnień związanych z przygotowaniem projektów inwestycyjnych, w tym generujących dochód i projektów hybrydowych na lata 2014-2020 </a:t>
            </a:r>
            <a:r>
              <a:rPr lang="pl-PL" sz="1500" dirty="0">
                <a:solidFill>
                  <a:schemeClr val="tx1"/>
                </a:solidFill>
              </a:rPr>
              <a:t>oraz w </a:t>
            </a:r>
            <a:r>
              <a:rPr lang="pl-PL" sz="1500" b="1" dirty="0">
                <a:solidFill>
                  <a:schemeClr val="tx1"/>
                </a:solidFill>
              </a:rPr>
              <a:t>Przewodniku AKK</a:t>
            </a:r>
            <a:r>
              <a:rPr lang="pl-PL" sz="15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953825" y="977195"/>
            <a:ext cx="7416824" cy="4355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STUDIUM WYKONALNOŚCI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8928992" cy="4392487"/>
          </a:xfrm>
        </p:spPr>
        <p:txBody>
          <a:bodyPr>
            <a:noAutofit/>
          </a:bodyPr>
          <a:lstStyle/>
          <a:p>
            <a:pPr algn="just"/>
            <a:r>
              <a:rPr lang="pl-PL" sz="1600" b="1" dirty="0">
                <a:solidFill>
                  <a:schemeClr val="tx1"/>
                </a:solidFill>
              </a:rPr>
              <a:t>8. POZOSTAŁE INFORMACJE </a:t>
            </a: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Pozostałe </a:t>
            </a:r>
            <a:r>
              <a:rPr lang="pl-PL" sz="1600" dirty="0">
                <a:solidFill>
                  <a:schemeClr val="tx1"/>
                </a:solidFill>
              </a:rPr>
              <a:t>informacje, które nie zostały ujęte ze względu na ograniczenia  znaków, specyfikę projektu/kryteriów wymagające przedstawienia dodatkowych opisów, które nie wpisują się we wcześniejsze punkty dokumentacji aplikacyjnej. </a:t>
            </a:r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pPr algn="just">
              <a:tabLst>
                <a:tab pos="361950" algn="l"/>
              </a:tabLst>
            </a:pPr>
            <a:r>
              <a:rPr lang="pl-PL" sz="1600" b="1" dirty="0">
                <a:solidFill>
                  <a:schemeClr val="tx1"/>
                </a:solidFill>
              </a:rPr>
              <a:t>Wszelkie wyniki analiz wynikające z kryteriów merytorycznych specyficznych dla działania </a:t>
            </a:r>
            <a:r>
              <a:rPr lang="pl-PL" sz="1600" b="1" dirty="0">
                <a:solidFill>
                  <a:schemeClr val="tx1"/>
                </a:solidFill>
              </a:rPr>
              <a:t>6</a:t>
            </a:r>
            <a:r>
              <a:rPr lang="pl-PL" sz="1600" b="1" dirty="0" smtClean="0">
                <a:solidFill>
                  <a:schemeClr val="tx1"/>
                </a:solidFill>
              </a:rPr>
              <a:t>.3 </a:t>
            </a:r>
            <a:r>
              <a:rPr lang="pl-PL" sz="1600" b="1" dirty="0">
                <a:solidFill>
                  <a:schemeClr val="tx1"/>
                </a:solidFill>
              </a:rPr>
              <a:t>należy przedstawić jako osobny załącznik/załączniki do wniosku o dofinansowanie.</a:t>
            </a:r>
          </a:p>
          <a:p>
            <a:pPr algn="just"/>
            <a:endParaRPr lang="pl-PL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953825" y="977195"/>
            <a:ext cx="7416824" cy="4355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STUDIUM WYKONALNOŚCI</a:t>
            </a:r>
            <a:endParaRPr 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908720"/>
            <a:ext cx="5974598" cy="58326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6715"/>
            <a:ext cx="4248018" cy="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1144</Words>
  <Application>Microsoft Office PowerPoint</Application>
  <PresentationFormat>Pokaz na ekranie (4:3)</PresentationFormat>
  <Paragraphs>147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Motyw pakietu Office</vt:lpstr>
      <vt:lpstr>ZINTEGROWANE INWESTYCJE TERYTORIALNE AGLOMERACJI WAŁBRZYSKIEJ    NABÓR 6.3.4  Rewitalizacja zdegradowanych obszarów– ZIT AW   ZAŁĄCZNIKI DO WNIOSKU  O DOFINASOWANIE  PROJEKTU  W RAMACH RPO WD 2014-2020 EFRR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Elzbieta Kopec</cp:lastModifiedBy>
  <cp:revision>450</cp:revision>
  <cp:lastPrinted>2016-07-19T06:37:42Z</cp:lastPrinted>
  <dcterms:created xsi:type="dcterms:W3CDTF">2015-04-22T07:48:15Z</dcterms:created>
  <dcterms:modified xsi:type="dcterms:W3CDTF">2016-07-19T06:45:22Z</dcterms:modified>
</cp:coreProperties>
</file>