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32" r:id="rId4"/>
    <p:sldMasterId id="2147483744" r:id="rId5"/>
  </p:sldMasterIdLst>
  <p:notesMasterIdLst>
    <p:notesMasterId r:id="rId49"/>
  </p:notesMasterIdLst>
  <p:handoutMasterIdLst>
    <p:handoutMasterId r:id="rId50"/>
  </p:handoutMasterIdLst>
  <p:sldIdLst>
    <p:sldId id="256" r:id="rId6"/>
    <p:sldId id="404" r:id="rId7"/>
    <p:sldId id="413" r:id="rId8"/>
    <p:sldId id="415" r:id="rId9"/>
    <p:sldId id="414" r:id="rId10"/>
    <p:sldId id="319" r:id="rId11"/>
    <p:sldId id="409" r:id="rId12"/>
    <p:sldId id="410" r:id="rId13"/>
    <p:sldId id="440" r:id="rId14"/>
    <p:sldId id="292" r:id="rId15"/>
    <p:sldId id="434" r:id="rId16"/>
    <p:sldId id="443" r:id="rId17"/>
    <p:sldId id="444" r:id="rId18"/>
    <p:sldId id="445" r:id="rId19"/>
    <p:sldId id="446" r:id="rId20"/>
    <p:sldId id="447" r:id="rId21"/>
    <p:sldId id="476" r:id="rId22"/>
    <p:sldId id="448" r:id="rId23"/>
    <p:sldId id="449" r:id="rId24"/>
    <p:sldId id="451" r:id="rId25"/>
    <p:sldId id="453" r:id="rId26"/>
    <p:sldId id="455" r:id="rId27"/>
    <p:sldId id="454" r:id="rId28"/>
    <p:sldId id="456" r:id="rId29"/>
    <p:sldId id="457" r:id="rId30"/>
    <p:sldId id="472" r:id="rId31"/>
    <p:sldId id="473" r:id="rId32"/>
    <p:sldId id="458" r:id="rId33"/>
    <p:sldId id="467" r:id="rId34"/>
    <p:sldId id="460" r:id="rId35"/>
    <p:sldId id="461" r:id="rId36"/>
    <p:sldId id="469" r:id="rId37"/>
    <p:sldId id="468" r:id="rId38"/>
    <p:sldId id="462" r:id="rId39"/>
    <p:sldId id="463" r:id="rId40"/>
    <p:sldId id="464" r:id="rId41"/>
    <p:sldId id="465" r:id="rId42"/>
    <p:sldId id="470" r:id="rId43"/>
    <p:sldId id="474" r:id="rId44"/>
    <p:sldId id="475" r:id="rId45"/>
    <p:sldId id="477" r:id="rId46"/>
    <p:sldId id="430" r:id="rId47"/>
    <p:sldId id="259" r:id="rId4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mara Raczyńska" initials="DR" lastIdx="0" clrIdx="0">
    <p:extLst>
      <p:ext uri="{19B8F6BF-5375-455C-9EA6-DF929625EA0E}">
        <p15:presenceInfo xmlns:p15="http://schemas.microsoft.com/office/powerpoint/2012/main" userId="S-1-5-21-398744200-3022286366-2986015546-5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F70BF"/>
    <a:srgbClr val="33CC33"/>
    <a:srgbClr val="9BBB59"/>
    <a:srgbClr val="CCECFF"/>
    <a:srgbClr val="99CCFF"/>
    <a:srgbClr val="66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94246" autoAdjust="0"/>
  </p:normalViewPr>
  <p:slideViewPr>
    <p:cSldViewPr>
      <p:cViewPr varScale="1">
        <p:scale>
          <a:sx n="110" d="100"/>
          <a:sy n="110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F8808-24DD-49FE-8CFF-F18041A6CA19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9AA0E-E7E7-45BF-B8B3-30A7F93B5D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35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22447-5E3F-40DA-B0BD-EEB145E516D3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C865-7261-4991-BE5C-019CD5CCD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75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32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64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3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87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60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966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100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323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312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805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07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15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881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229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043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579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9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887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026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35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376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80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45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221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492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953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109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387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1763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330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964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070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5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60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556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7824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545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54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4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62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8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2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C865-7261-4991-BE5C-019CD5CCDC88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47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12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60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0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2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3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1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5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7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720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35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47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44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96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49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44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55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92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558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0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53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82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5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1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4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23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90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77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5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009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2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55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3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7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1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58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7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8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47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2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018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82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76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5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38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55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0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69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82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9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09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t>18.07.2016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06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8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8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18.07.2016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hyperlink" Target="https://snow-ipaw.dolnyslask.pl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://www.ipaw.walbrzych.eu/" TargetMode="External"/><Relationship Id="rId4" Type="http://schemas.openxmlformats.org/officeDocument/2006/relationships/hyperlink" Target="mailto:ipaw@ipaw.walbrzych.e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352928" cy="4394855"/>
          </a:xfrm>
        </p:spPr>
        <p:txBody>
          <a:bodyPr>
            <a:noAutofit/>
          </a:bodyPr>
          <a:lstStyle/>
          <a:p>
            <a:r>
              <a:rPr lang="pl-PL" sz="2400" b="1" dirty="0"/>
              <a:t>GENERATOR WNIOSKÓW O DOFINANSOWANIE</a:t>
            </a:r>
            <a:br>
              <a:rPr lang="pl-PL" sz="2400" b="1" dirty="0"/>
            </a:br>
            <a:r>
              <a:rPr lang="pl-PL" sz="2400" b="1" dirty="0"/>
              <a:t>WYPEŁNIANIE PÓL W FORMULARZU 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 </a:t>
            </a:r>
            <a:r>
              <a:rPr lang="pl-PL" sz="2000" b="1" dirty="0"/>
              <a:t>	</a:t>
            </a:r>
            <a:br>
              <a:rPr lang="pl-PL" sz="2000" b="1" dirty="0"/>
            </a:br>
            <a:r>
              <a:rPr lang="pl-PL" sz="1600" dirty="0"/>
              <a:t>Szkolenie jest współfinansowane przez Unię Europejską ze środków Europejskiego Funduszu Społecznego w ramach Pomocy Technicznej Regionalnego Programu Operacyjnego Województwa Dolnośląskiego 2014-2020</a:t>
            </a:r>
            <a:endParaRPr lang="pl-PL" sz="1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3727" y="6041354"/>
            <a:ext cx="5293109" cy="816646"/>
          </a:xfrm>
        </p:spPr>
        <p:txBody>
          <a:bodyPr>
            <a:normAutofit/>
          </a:bodyPr>
          <a:lstStyle/>
          <a:p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Wałbrzych </a:t>
            </a: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 lipca 2016 </a:t>
            </a:r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627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539552" y="1096144"/>
            <a:ext cx="8352928" cy="100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918648" cy="4104456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</a:pPr>
            <a:endParaRPr lang="pl-PL" sz="2000" b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pl-PL" sz="2000" dirty="0"/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421216" y="11571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9900"/>
                </a:solidFill>
              </a:rPr>
              <a:t>KREATOR</a:t>
            </a:r>
            <a:endParaRPr lang="pl-PL" sz="3000" b="1" dirty="0">
              <a:solidFill>
                <a:srgbClr val="0099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3548" y="187728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/>
              <a:t>Dane we wniosku zostały podzielone tematycznie na następujące działy:</a:t>
            </a:r>
          </a:p>
          <a:p>
            <a:pPr lvl="1" algn="just"/>
            <a:r>
              <a:rPr lang="pl-PL" sz="2800" dirty="0" smtClean="0"/>
              <a:t>SEKCJA A: Informacje ogólne</a:t>
            </a:r>
          </a:p>
          <a:p>
            <a:pPr lvl="1" algn="just"/>
            <a:r>
              <a:rPr lang="pl-PL" sz="2800" dirty="0" smtClean="0"/>
              <a:t>SEKCJA B: Charakterystyka Beneficjenta</a:t>
            </a:r>
          </a:p>
          <a:p>
            <a:pPr lvl="1" algn="just"/>
            <a:r>
              <a:rPr lang="pl-PL" sz="2800" dirty="0" smtClean="0"/>
              <a:t>SEKCJA C: Wskaźniki</a:t>
            </a:r>
          </a:p>
          <a:p>
            <a:pPr lvl="1" algn="just"/>
            <a:r>
              <a:rPr lang="pl-PL" sz="2800" dirty="0" smtClean="0"/>
              <a:t>SEKCJA D: Zakres rzeczowo – finansowy projektu</a:t>
            </a:r>
          </a:p>
          <a:p>
            <a:pPr lvl="1" algn="just"/>
            <a:r>
              <a:rPr lang="pl-PL" sz="2800" dirty="0" smtClean="0"/>
              <a:t>STUDIUM WYKONALNOŚCI</a:t>
            </a:r>
          </a:p>
          <a:p>
            <a:pPr lvl="1" algn="just"/>
            <a:r>
              <a:rPr lang="pl-PL" sz="2800" dirty="0" smtClean="0"/>
              <a:t>DEKLARACJA WNIOSKODAWCY</a:t>
            </a:r>
          </a:p>
          <a:p>
            <a:pPr lvl="1" algn="just"/>
            <a:r>
              <a:rPr lang="pl-PL" sz="2800" dirty="0" smtClean="0"/>
              <a:t>ZAŁĄCZNKI</a:t>
            </a:r>
            <a:endParaRPr lang="pl-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353921" y="912507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09900"/>
                </a:solidFill>
              </a:rPr>
              <a:t>SEKCJA A: Informacje ogólne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5" y="1629449"/>
            <a:ext cx="8613675" cy="44425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353921" y="100580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09900"/>
                </a:solidFill>
              </a:rPr>
              <a:t>SEKCJA A: Informacje ogólne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4" y="2132856"/>
            <a:ext cx="7999797" cy="335199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353921" y="100580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09900"/>
                </a:solidFill>
              </a:rPr>
              <a:t>SEKCJA A: Informacje ogólne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3548" y="1877288"/>
            <a:ext cx="84249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/>
              <a:t>Pomoc publiczna: </a:t>
            </a:r>
            <a:r>
              <a:rPr lang="pl-PL" sz="2000" dirty="0"/>
              <a:t>z</a:t>
            </a:r>
            <a:r>
              <a:rPr lang="pl-PL" sz="2000" dirty="0" smtClean="0"/>
              <a:t>godność zaznaczonego </a:t>
            </a:r>
            <a:r>
              <a:rPr lang="pl-PL" sz="2000" dirty="0" err="1" smtClean="0"/>
              <a:t>check</a:t>
            </a:r>
            <a:r>
              <a:rPr lang="pl-PL" sz="2000" dirty="0" smtClean="0"/>
              <a:t> </a:t>
            </a:r>
            <a:r>
              <a:rPr lang="pl-PL" sz="2000" dirty="0" err="1" smtClean="0"/>
              <a:t>box</a:t>
            </a:r>
            <a:r>
              <a:rPr lang="pl-PL" sz="2000" dirty="0" smtClean="0"/>
              <a:t> z Sekcją Analiza prawna Studium Wykonalności: </a:t>
            </a:r>
            <a:r>
              <a:rPr lang="pl-PL" sz="2000" i="1" dirty="0" smtClean="0"/>
              <a:t>Pomoc </a:t>
            </a:r>
            <a:r>
              <a:rPr lang="pl-PL" sz="2000" i="1" dirty="0"/>
              <a:t>publiczna (test), w tym efekt zachęty, zastosowany schemat pomocy </a:t>
            </a:r>
            <a:r>
              <a:rPr lang="pl-PL" sz="2000" i="1" dirty="0" smtClean="0"/>
              <a:t>publicznej.</a:t>
            </a:r>
          </a:p>
          <a:p>
            <a:pPr algn="just"/>
            <a:endParaRPr lang="pl-PL" sz="2000" dirty="0" smtClean="0"/>
          </a:p>
          <a:p>
            <a:r>
              <a:rPr lang="pl-PL" sz="2000" b="1" dirty="0" smtClean="0"/>
              <a:t>Partnerstwo </a:t>
            </a:r>
            <a:r>
              <a:rPr lang="pl-PL" sz="2000" b="1" dirty="0" err="1" smtClean="0"/>
              <a:t>publiczno</a:t>
            </a:r>
            <a:r>
              <a:rPr lang="pl-PL" sz="2000" b="1" dirty="0" smtClean="0"/>
              <a:t> – prywatne: </a:t>
            </a:r>
            <a:r>
              <a:rPr lang="pl-PL" sz="2000" dirty="0" smtClean="0"/>
              <a:t>wnioskodawca </a:t>
            </a:r>
            <a:r>
              <a:rPr lang="pl-PL" sz="2000" dirty="0"/>
              <a:t>wybiera odpowiedź </a:t>
            </a:r>
            <a:r>
              <a:rPr lang="pl-PL" sz="2000" i="1" dirty="0"/>
              <a:t>„Tak” </a:t>
            </a:r>
            <a:r>
              <a:rPr lang="pl-PL" sz="2000" dirty="0"/>
              <a:t>lub </a:t>
            </a:r>
            <a:r>
              <a:rPr lang="pl-PL" sz="2000" i="1" dirty="0"/>
              <a:t>„Nie” </a:t>
            </a:r>
            <a:r>
              <a:rPr lang="pl-PL" sz="2000" dirty="0"/>
              <a:t>w zależności od tego, </a:t>
            </a:r>
            <a:r>
              <a:rPr lang="pl-PL" sz="2000" dirty="0" smtClean="0"/>
              <a:t>czy projekt </a:t>
            </a:r>
            <a:r>
              <a:rPr lang="pl-PL" sz="2000" dirty="0"/>
              <a:t>jest realizowany w formule partnerstwa publiczno-prywatnego, czy nie.</a:t>
            </a:r>
          </a:p>
          <a:p>
            <a:r>
              <a:rPr lang="pl-PL" sz="2000" dirty="0"/>
              <a:t>Odpowiedź </a:t>
            </a:r>
            <a:r>
              <a:rPr lang="pl-PL" sz="2000" i="1" dirty="0"/>
              <a:t>„Tak” </a:t>
            </a:r>
            <a:r>
              <a:rPr lang="pl-PL" sz="2000" dirty="0"/>
              <a:t>należy zaznaczyć, gdy wniosek o dofinansowanie dotyczy projektu hybrydowego </a:t>
            </a:r>
            <a:r>
              <a:rPr lang="pl-PL" sz="2000" dirty="0" smtClean="0"/>
              <a:t>opisanego w </a:t>
            </a:r>
            <a:r>
              <a:rPr lang="pl-PL" sz="2000" dirty="0"/>
              <a:t>art. 34 Ustawy z dnia 11 lipca 2014 r. o </a:t>
            </a:r>
            <a:r>
              <a:rPr lang="pl-PL" sz="2000" i="1" dirty="0"/>
              <a:t>zasadach realizacji programów w zakresie polityki </a:t>
            </a:r>
            <a:r>
              <a:rPr lang="pl-PL" sz="2000" i="1" dirty="0" smtClean="0"/>
              <a:t>spójności finansowanych </a:t>
            </a:r>
            <a:r>
              <a:rPr lang="pl-PL" sz="2000" i="1" dirty="0"/>
              <a:t>w perspektywie finansowej 2014-2020 </a:t>
            </a:r>
            <a:r>
              <a:rPr lang="pl-PL" sz="2000" dirty="0"/>
              <a:t>(Dz. U z 2014 r., poz. 1146).</a:t>
            </a:r>
          </a:p>
          <a:p>
            <a:pPr algn="just"/>
            <a:r>
              <a:rPr lang="pl-PL" sz="2800" dirty="0" smtClean="0"/>
              <a:t>   </a:t>
            </a:r>
            <a:endParaRPr lang="pl-PL" sz="2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343525" y="120701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09900"/>
                </a:solidFill>
              </a:rPr>
              <a:t>SEKCJA A: Informacje ogólne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3921" y="227687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Projekt duży:</a:t>
            </a:r>
            <a:r>
              <a:rPr lang="pl-PL" sz="2000" dirty="0" smtClean="0"/>
              <a:t> </a:t>
            </a:r>
            <a:r>
              <a:rPr lang="pl-PL" sz="2000" dirty="0"/>
              <a:t>zgodnie z art. 100 rozporządzenia nr 1303/2013 są to projekty o </a:t>
            </a:r>
            <a:r>
              <a:rPr lang="pl-PL" sz="2000" b="1" dirty="0"/>
              <a:t>całkowitym koszcie kwalifikowalnym przekraczającym 50 mln EUR. </a:t>
            </a:r>
            <a:r>
              <a:rPr lang="pl-PL" sz="2000" dirty="0"/>
              <a:t>Wyjątek stanowią projekty wskazane w art. 9 pkt 7) Rozporządzenia nr 1303/2013,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tj</a:t>
            </a:r>
            <a:r>
              <a:rPr lang="pl-PL" sz="2000" dirty="0"/>
              <a:t>. objęte celem tematycznym nr 7 Promowanie zrównoważonego transportu i usuwanie niedoborów przepustowości w działaniu najważniejszej infrastruktury sieciowej, w ich przypadku próg kwotowy wynosi 75 mln EUR całkowitych kosztów kwalifikowalnych</a:t>
            </a:r>
            <a:r>
              <a:rPr lang="pl-PL" sz="2000" b="1" dirty="0"/>
              <a:t>.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364420" y="97298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09900"/>
                </a:solidFill>
              </a:rPr>
              <a:t>SEKCJA A: Informacje ogólne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692" y="4400427"/>
            <a:ext cx="8583656" cy="15718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1600" b="1" dirty="0">
                <a:solidFill>
                  <a:schemeClr val="tx1"/>
                </a:solidFill>
                <a:latin typeface="+mn-lt"/>
              </a:rPr>
              <a:t>Data rozpoczęcia realizacji projektu, </a:t>
            </a:r>
            <a:r>
              <a:rPr lang="pl-PL" sz="1600" dirty="0">
                <a:solidFill>
                  <a:schemeClr val="tx1"/>
                </a:solidFill>
                <a:latin typeface="+mn-lt"/>
              </a:rPr>
              <a:t>rozumiana jako pierwszy kwalifikowalny/niekwalifikowalny wydatek w projekcie.</a:t>
            </a:r>
          </a:p>
          <a:p>
            <a:r>
              <a:rPr lang="pl-PL" sz="1600" b="1" dirty="0">
                <a:solidFill>
                  <a:schemeClr val="tx1"/>
                </a:solidFill>
                <a:latin typeface="+mn-lt"/>
              </a:rPr>
              <a:t>Data zakończenia realizacji projektu</a:t>
            </a:r>
            <a:r>
              <a:rPr lang="pl-PL" sz="1600" dirty="0">
                <a:solidFill>
                  <a:schemeClr val="tx1"/>
                </a:solidFill>
                <a:latin typeface="+mn-lt"/>
              </a:rPr>
              <a:t>, rozumiana jako ostatni kwalifikowalny/niekwalifikowalny wydatek w projekcie. </a:t>
            </a:r>
          </a:p>
          <a:p>
            <a:r>
              <a:rPr lang="pl-PL" sz="1600" b="1" dirty="0">
                <a:solidFill>
                  <a:schemeClr val="tx1"/>
                </a:solidFill>
                <a:latin typeface="+mn-lt"/>
              </a:rPr>
              <a:t>Data zakończenia rzeczowej realizacji projektu </a:t>
            </a:r>
            <a:r>
              <a:rPr lang="pl-PL" sz="1600" dirty="0">
                <a:solidFill>
                  <a:schemeClr val="tx1"/>
                </a:solidFill>
                <a:latin typeface="+mn-lt"/>
              </a:rPr>
              <a:t>jest to data podpisania przez wnioskodawcę ostatniego protokołu odbioru lub innego dokumentu równoważnego w ramach projektu.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0" y="1705781"/>
            <a:ext cx="7429500" cy="23907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364420" y="83983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09900"/>
                </a:solidFill>
              </a:rPr>
              <a:t>SEKCJA A: Informacje ogólne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3568" y="5013176"/>
            <a:ext cx="7740289" cy="12025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dirty="0">
                <a:solidFill>
                  <a:schemeClr val="tx1"/>
                </a:solidFill>
                <a:latin typeface="+mn-lt"/>
              </a:rPr>
              <a:t>Kryterium </a:t>
            </a:r>
            <a:r>
              <a:rPr lang="pl-PL" i="1" dirty="0">
                <a:solidFill>
                  <a:schemeClr val="tx1"/>
                </a:solidFill>
                <a:latin typeface="+mn-lt"/>
              </a:rPr>
              <a:t>Gotowość projektu do realizacji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: projekt otrzyma punkty, jeśli </a:t>
            </a:r>
            <a:r>
              <a:rPr lang="pl-PL" u="sng" dirty="0">
                <a:solidFill>
                  <a:schemeClr val="tx1"/>
                </a:solidFill>
                <a:latin typeface="+mn-lt"/>
              </a:rPr>
              <a:t>na etapie składania wniosku będzie posiadał prawomocną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decyzję pozwolenia na budowę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pl-PL" dirty="0" smtClean="0">
                <a:solidFill>
                  <a:schemeClr val="tx1"/>
                </a:solidFill>
                <a:latin typeface="+mn-lt"/>
              </a:rPr>
              <a:t>Do wniosku należy załączyć kopię potwierdzoną za zgodność prawomocnej decyzji (np. z pieczęcią).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5" y="1401910"/>
            <a:ext cx="8244408" cy="342711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179512" y="138023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09900"/>
                </a:solidFill>
              </a:rPr>
              <a:t>SEKCJA A: Informacje ogólne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1561" y="2564904"/>
            <a:ext cx="8119070" cy="23105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dirty="0" smtClean="0">
                <a:solidFill>
                  <a:schemeClr val="tx1"/>
                </a:solidFill>
                <a:latin typeface="+mn-lt"/>
              </a:rPr>
              <a:t>Pozwolenie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na budowę musi być 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aktualne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– nie może być starsze niż trzy lata, chyba że prace budowlane zostały już rozpoczęte. W takim przypadku należy dołączyć kopię pierwszej i ostatniej zapisanej strony Dziennika budowy oraz poświadczenie, że budowa została rozpoczęta przed upływem 3 lat od dnia, kiedy decyzja stała się ostateczna oraz, że nie została ona przerwana na czas dłuższy niż 3 lata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pl-PL" dirty="0">
              <a:solidFill>
                <a:schemeClr val="tx1"/>
              </a:solidFill>
              <a:latin typeface="+mn-lt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+mn-lt"/>
              </a:rPr>
              <a:t>Możliwe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jest  złożenie wniosku bez prawomocnego pozwolenia na budowę. Gotowość projektu do realizacji będzie podlegała ocenie punktowej.</a:t>
            </a: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364420" y="83983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009900"/>
                </a:solidFill>
              </a:rPr>
              <a:t>SEKCJA A: Informacje ogólne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075" y="5067151"/>
            <a:ext cx="7740289" cy="14795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b="1" u="sng" dirty="0" smtClean="0">
                <a:solidFill>
                  <a:schemeClr val="tx1"/>
                </a:solidFill>
                <a:latin typeface="+mn-lt"/>
              </a:rPr>
              <a:t>Obowiązkowo wszyscy wnioskodawcy muszą: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n-lt"/>
              </a:rPr>
              <a:t>w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skazać cele projektu i ich zgodność z Osią priorytetową, działaniem i poddziałaniem RPO WD 2014-2020,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n-lt"/>
              </a:rPr>
              <a:t>o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dnieść się do Strategii Rozwoju Województwa Dolnośląskiego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2020,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n-lt"/>
              </a:rPr>
              <a:t>o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dnieść się do Strategii ZIT AW.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0" y="1374651"/>
            <a:ext cx="8167155" cy="36925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84076" y="9963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rgbClr val="009900"/>
                </a:solidFill>
              </a:rPr>
              <a:t>ZGODNOŚĆ </a:t>
            </a:r>
            <a:r>
              <a:rPr lang="pl-PL" sz="2400" b="1" dirty="0">
                <a:solidFill>
                  <a:srgbClr val="009900"/>
                </a:solidFill>
              </a:rPr>
              <a:t>PROJEKTU Z DOKUMENTAMI STRATEGICZNYMI</a:t>
            </a:r>
            <a:endParaRPr lang="pl-PL" sz="3000" b="1" dirty="0">
              <a:solidFill>
                <a:srgbClr val="009900"/>
              </a:solidFill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558413"/>
            <a:ext cx="8064896" cy="44628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b="1" dirty="0"/>
              <a:t>Wnioskodawcy powinni zawrzeć w </a:t>
            </a:r>
            <a:r>
              <a:rPr lang="pl-PL" sz="2000" b="1" dirty="0" smtClean="0"/>
              <a:t>części pn.</a:t>
            </a:r>
            <a:br>
              <a:rPr lang="pl-PL" sz="2000" b="1" dirty="0" smtClean="0"/>
            </a:br>
            <a:r>
              <a:rPr lang="pl-PL" sz="2000" b="1" i="1" dirty="0" smtClean="0"/>
              <a:t>Zgodność </a:t>
            </a:r>
            <a:r>
              <a:rPr lang="pl-PL" sz="2000" b="1" i="1" dirty="0"/>
              <a:t>z dokumentami o charakterze regionalnym lub </a:t>
            </a:r>
            <a:r>
              <a:rPr lang="pl-PL" sz="2000" b="1" i="1" dirty="0" smtClean="0"/>
              <a:t>ZIT:</a:t>
            </a:r>
          </a:p>
          <a:p>
            <a:r>
              <a:rPr lang="pl-PL" sz="2000" dirty="0" smtClean="0"/>
              <a:t>obszary problemowe wskazane w Strategii ZIT AW na które projekt oddziałuje</a:t>
            </a:r>
          </a:p>
          <a:p>
            <a:r>
              <a:rPr lang="pl-PL" sz="2000" dirty="0" smtClean="0"/>
              <a:t>wpływ </a:t>
            </a:r>
            <a:r>
              <a:rPr lang="pl-PL" sz="2000" dirty="0"/>
              <a:t>projektu na realizację zamierzeń strategicznych ZIT AW</a:t>
            </a:r>
          </a:p>
          <a:p>
            <a:r>
              <a:rPr lang="pl-PL" sz="2000" dirty="0"/>
              <a:t>wpływ wskaźników zawartych w projekcie na realizację docelowych wskaźników Strategii ZIT AW wynikających z Porozumienia w sprawie powierzenia zadań w ramach instrumentu ZIT RPO WD 2014-2020 przez Zarząd Województwa Dolnośląskiego.</a:t>
            </a:r>
          </a:p>
          <a:p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Wnioskodawcy powinni w tym punkcie uzasadnić faktyczny wpływ przedsięwzięcia na rozwiązanie lub minimalizację negatywnych zjawisk zdiagnozowanych w Strategii ZIT AW</a:t>
            </a:r>
            <a:r>
              <a:rPr lang="pl-PL" sz="2000" b="1" dirty="0" smtClean="0"/>
              <a:t>. </a:t>
            </a:r>
          </a:p>
          <a:p>
            <a:pPr marL="0" indent="0">
              <a:buNone/>
            </a:pPr>
            <a:r>
              <a:rPr lang="pl-PL" sz="2000" b="1" dirty="0" smtClean="0"/>
              <a:t>Nie należy opisywać czym jest Strategia ZIT AW, ani kopiować jej zapisów. </a:t>
            </a:r>
            <a:endParaRPr lang="pl-PL" sz="2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/>
          <p:cNvSpPr txBox="1">
            <a:spLocks/>
          </p:cNvSpPr>
          <p:nvPr/>
        </p:nvSpPr>
        <p:spPr>
          <a:xfrm>
            <a:off x="467544" y="1268760"/>
            <a:ext cx="7920880" cy="439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5600" dirty="0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9024" y="2060848"/>
            <a:ext cx="7297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prstClr val="black"/>
                </a:solidFill>
              </a:rPr>
              <a:t>Generator wniosków o dofinansowanie umożliwia przygotowywanie i edycję wniosków o dofinansowanie. Jest to pierwszy krok na drodze zmierzającej do otrzymania dofinansowania, na realizację konkretnego projektu w ramach RPO WD na lata 2014-2020.</a:t>
            </a:r>
          </a:p>
          <a:p>
            <a:pPr algn="just"/>
            <a:endParaRPr lang="pl-PL" dirty="0">
              <a:solidFill>
                <a:prstClr val="black"/>
              </a:solidFill>
            </a:endParaRPr>
          </a:p>
          <a:p>
            <a:pPr algn="just"/>
            <a:endParaRPr lang="pl-PL" dirty="0">
              <a:solidFill>
                <a:prstClr val="black"/>
              </a:solidFill>
            </a:endParaRPr>
          </a:p>
          <a:p>
            <a:pPr algn="just"/>
            <a:endParaRPr lang="pl-PL" dirty="0">
              <a:solidFill>
                <a:prstClr val="black"/>
              </a:solidFill>
            </a:endParaRPr>
          </a:p>
          <a:p>
            <a:pPr algn="just"/>
            <a:r>
              <a:rPr lang="pl-PL" dirty="0">
                <a:solidFill>
                  <a:prstClr val="black"/>
                </a:solidFill>
              </a:rPr>
              <a:t>Aby rozpocząć tworzenie wniosku aplikacyjnego, należy </a:t>
            </a:r>
            <a:r>
              <a:rPr lang="pl-PL" dirty="0" smtClean="0">
                <a:solidFill>
                  <a:prstClr val="black"/>
                </a:solidFill>
              </a:rPr>
              <a:t>wejść na stronę internetową </a:t>
            </a:r>
            <a:r>
              <a:rPr lang="pl-PL" dirty="0">
                <a:solidFill>
                  <a:prstClr val="black"/>
                </a:solidFill>
                <a:hlinkClick r:id="rId4"/>
              </a:rPr>
              <a:t>https://snow-ipaw.dolnyslask.pl/</a:t>
            </a:r>
            <a:r>
              <a:rPr lang="pl-PL" dirty="0" smtClean="0"/>
              <a:t> następnie </a:t>
            </a:r>
            <a:r>
              <a:rPr lang="pl-PL" dirty="0"/>
              <a:t>zalogować się do </a:t>
            </a:r>
            <a:r>
              <a:rPr lang="pl-PL" dirty="0" smtClean="0"/>
              <a:t>systemu.</a:t>
            </a:r>
            <a:endParaRPr lang="pl-PL" dirty="0"/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84076" y="9963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9900"/>
                </a:solidFill>
              </a:rPr>
              <a:t>PRZYKŁAD</a:t>
            </a:r>
            <a:endParaRPr lang="pl-PL" sz="3000" b="1" dirty="0">
              <a:solidFill>
                <a:srgbClr val="009900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933056"/>
            <a:ext cx="9145016" cy="3096344"/>
          </a:xfrm>
        </p:spPr>
        <p:txBody>
          <a:bodyPr>
            <a:normAutofit/>
          </a:bodyPr>
          <a:lstStyle/>
          <a:p>
            <a:r>
              <a:rPr lang="pl-PL" sz="2400" dirty="0"/>
              <a:t>Wnioskodawca błędnie wskazał nazwę Strategii ZIT AW</a:t>
            </a:r>
          </a:p>
          <a:p>
            <a:r>
              <a:rPr lang="pl-PL" sz="2400" dirty="0"/>
              <a:t>Zbyt ogólny opis zgodności projektu ze Strategią ZIT AW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1762459"/>
            <a:ext cx="8904176" cy="16534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84076" y="9963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9900"/>
                </a:solidFill>
              </a:rPr>
              <a:t>PRZYKŁAD</a:t>
            </a:r>
            <a:endParaRPr lang="pl-PL" sz="3000" b="1" dirty="0">
              <a:solidFill>
                <a:srgbClr val="009900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16614" y="3084649"/>
            <a:ext cx="8424936" cy="3096344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Wnioskodawca umieścił opis zgodności ze Strategią ZIT AW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niewłaściwym punkcie</a:t>
            </a:r>
            <a:endParaRPr lang="pl-PL" sz="2400" dirty="0"/>
          </a:p>
          <a:p>
            <a:r>
              <a:rPr lang="pl-PL" sz="2400" dirty="0"/>
              <a:t>Zbyt ogólny opis zgodności projektu ze Strategią </a:t>
            </a:r>
            <a:r>
              <a:rPr lang="pl-PL" sz="2400" dirty="0" smtClean="0"/>
              <a:t> ZIT </a:t>
            </a:r>
            <a:r>
              <a:rPr lang="pl-PL" sz="2400" dirty="0"/>
              <a:t>AW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Ocena </a:t>
            </a:r>
            <a:r>
              <a:rPr lang="pl-PL" sz="2400" b="1" dirty="0"/>
              <a:t>zgodności ze Strategią ZIT AW to 50% wszystkich możliwych do zdobycia punktów podczas całego procesu oceny.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Na etapie weryfikacji technicznej nie ma możliwości zwrócenia się do Wnioskodawcy w celu poprawienia tego pola.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" y="1797111"/>
            <a:ext cx="9144000" cy="102701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2348880"/>
            <a:ext cx="8496944" cy="25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W tej sekcji w pierwszej kolejności należy określić czy projekt/projekty, które mają być realizowane są komplementarne. </a:t>
            </a:r>
          </a:p>
          <a:p>
            <a:endParaRPr lang="pl-PL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Poprzez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projekty komplementarne rozumie się projekty</a:t>
            </a:r>
          </a:p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powiązane ze zgłoszonym projektem  </a:t>
            </a:r>
            <a:r>
              <a:rPr lang="pl-PL" sz="2000" b="1" dirty="0">
                <a:solidFill>
                  <a:prstClr val="black"/>
                </a:solidFill>
                <a:latin typeface="Calibri"/>
              </a:rPr>
              <a:t>(pod  względem  technicznym  ukierunkowane  na  osiąganie  podobnych  celów  lub prowadzące do efektów synergicznych),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które zostały zrealizowane bądź są w trakcie realizacji. </a:t>
            </a:r>
            <a:endParaRPr lang="pl-PL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323528" y="12722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rgbClr val="009900"/>
                </a:solidFill>
              </a:rPr>
              <a:t>KOMPLEMENTARNOŚĆ PROJEKTU</a:t>
            </a:r>
            <a:endParaRPr lang="pl-PL" sz="3000" b="1" dirty="0">
              <a:solidFill>
                <a:srgbClr val="0099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84076" y="9963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rgbClr val="009900"/>
                </a:solidFill>
              </a:rPr>
              <a:t>KOMPLEMENTARNOŚĆ PROJEKTU</a:t>
            </a:r>
            <a:endParaRPr lang="pl-PL" sz="3000" b="1" dirty="0">
              <a:solidFill>
                <a:srgbClr val="009900"/>
              </a:solidFill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878904" y="5517232"/>
            <a:ext cx="8229600" cy="6089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 smtClean="0"/>
              <a:t>Projekt zgłoszony w ramach tego samego naboru dotyczy projektu zgłoszonego w tym samym konkursie, w tym samym ZIT!</a:t>
            </a:r>
            <a:endParaRPr lang="pl-PL" dirty="0"/>
          </a:p>
        </p:txBody>
      </p:sp>
      <p:pic>
        <p:nvPicPr>
          <p:cNvPr id="13" name="Symbol zastępczy zawartości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69" y="1588208"/>
            <a:ext cx="6919614" cy="37531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1462300"/>
            <a:ext cx="7941568" cy="480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Punktacja w kryterium: </a:t>
            </a:r>
            <a:r>
              <a:rPr lang="pl-PL" sz="2000" i="1" dirty="0">
                <a:solidFill>
                  <a:prstClr val="black"/>
                </a:solidFill>
                <a:latin typeface="Calibri"/>
              </a:rPr>
              <a:t>Komplementarny charakter projektu</a:t>
            </a:r>
          </a:p>
          <a:p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endParaRPr lang="pl-PL" sz="2000" dirty="0" smtClean="0">
              <a:solidFill>
                <a:prstClr val="black"/>
              </a:solidFill>
              <a:latin typeface="Calibri"/>
            </a:endParaRPr>
          </a:p>
          <a:p>
            <a:endParaRPr lang="pl-PL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Wnioskodawca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podał w Sekcji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Komplementarność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5 projektów komplementarnych, wskazując, że trzy z nich są w ramach tego samego naboru. Pomimo, że wskazane projekty były komplementarne, to dotyczyły naboru prowadzonego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w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innym ZIT.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>
                <a:solidFill>
                  <a:prstClr val="black"/>
                </a:solidFill>
                <a:latin typeface="Calibri"/>
              </a:rPr>
              <a:t>Ten sam nabór </a:t>
            </a:r>
            <a:r>
              <a:rPr lang="pl-PL" sz="24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ten sam ZIT!</a:t>
            </a:r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323528" y="90022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9900"/>
                </a:solidFill>
              </a:rPr>
              <a:t>PRZYKŁAD</a:t>
            </a:r>
            <a:endParaRPr lang="pl-PL" sz="3000" b="1" dirty="0">
              <a:solidFill>
                <a:srgbClr val="0099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83055"/>
              </p:ext>
            </p:extLst>
          </p:nvPr>
        </p:nvGraphicFramePr>
        <p:xfrm>
          <a:off x="337694" y="1999455"/>
          <a:ext cx="82296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1579"/>
                <a:gridCol w="4328021"/>
              </a:tblGrid>
              <a:tr h="16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 dirty="0">
                          <a:effectLst/>
                        </a:rPr>
                        <a:t>Punktacja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</a:tr>
              <a:tr h="16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0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Brak komplementarności - 0 pkt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</a:tr>
              <a:tr h="16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25% maksymalnej oceny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 dirty="0">
                          <a:effectLst/>
                        </a:rPr>
                        <a:t>Projekt komplementarny z co najmniej jednym  projektem - 1,075 pkt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50% maksymalnej oceny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Projekt komplementarny z co najmniej trzema projektami, w tym minimum jednym w ramach naboru - 2,15 pkt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</a:tr>
              <a:tr h="33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100%</a:t>
                      </a:r>
                      <a:r>
                        <a:rPr lang="pl-PL" sz="1000">
                          <a:effectLst/>
                        </a:rPr>
                        <a:t> </a:t>
                      </a:r>
                      <a:r>
                        <a:rPr lang="pl-PL" sz="1000" kern="50">
                          <a:effectLst/>
                        </a:rPr>
                        <a:t>maksymalnej oceny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Projekt komplementarny z co najmniej pięcioma projektami, w tym minimum trzema w ramach naboru - 4,30 pkt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</a:tr>
              <a:tr h="503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Ocena:</a:t>
                      </a:r>
                      <a:endParaRPr lang="pl-PL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(max 4,30 pkt. – 100%)</a:t>
                      </a:r>
                      <a:endParaRPr lang="pl-PL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5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1462300"/>
            <a:ext cx="8229600" cy="53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2400" dirty="0" smtClean="0">
                <a:solidFill>
                  <a:prstClr val="black"/>
                </a:solidFill>
              </a:rPr>
              <a:t>Sekcja składa się z następujących działów: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black"/>
                </a:solidFill>
              </a:rPr>
              <a:t>1. Wnioskodawca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>
                <a:solidFill>
                  <a:prstClr val="black"/>
                </a:solidFill>
              </a:rPr>
              <a:t>	</a:t>
            </a:r>
            <a:r>
              <a:rPr lang="pl-PL" sz="2400" i="1" dirty="0" smtClean="0">
                <a:solidFill>
                  <a:prstClr val="black"/>
                </a:solidFill>
              </a:rPr>
              <a:t>Adres siedziby, adres do korespondencji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black"/>
                </a:solidFill>
              </a:rPr>
              <a:t>2. Dane osoby do kontaktu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black"/>
                </a:solidFill>
              </a:rPr>
              <a:t>3. Projekt partnerski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>
                <a:solidFill>
                  <a:prstClr val="black"/>
                </a:solidFill>
              </a:rPr>
              <a:t>	</a:t>
            </a:r>
            <a:r>
              <a:rPr lang="pl-PL" sz="2400" i="1" dirty="0" smtClean="0">
                <a:solidFill>
                  <a:prstClr val="black"/>
                </a:solidFill>
              </a:rPr>
              <a:t>Dane partnera, adres </a:t>
            </a:r>
            <a:r>
              <a:rPr lang="pl-PL" sz="2400" i="1" dirty="0">
                <a:solidFill>
                  <a:prstClr val="black"/>
                </a:solidFill>
              </a:rPr>
              <a:t>siedziby, adres do </a:t>
            </a:r>
            <a:r>
              <a:rPr lang="pl-PL" sz="2400" i="1" dirty="0" smtClean="0">
                <a:solidFill>
                  <a:prstClr val="black"/>
                </a:solidFill>
              </a:rPr>
              <a:t>korespondencji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black"/>
                </a:solidFill>
              </a:rPr>
              <a:t>4. Podmiot realizujący projekt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>
                <a:solidFill>
                  <a:prstClr val="black"/>
                </a:solidFill>
              </a:rPr>
              <a:t>	</a:t>
            </a:r>
            <a:r>
              <a:rPr lang="pl-PL" sz="2400" i="1" dirty="0" smtClean="0">
                <a:solidFill>
                  <a:prstClr val="black"/>
                </a:solidFill>
              </a:rPr>
              <a:t>Dane podmiotu realizującego projekt, adres </a:t>
            </a:r>
            <a:r>
              <a:rPr lang="pl-PL" sz="2400" i="1" dirty="0">
                <a:solidFill>
                  <a:prstClr val="black"/>
                </a:solidFill>
              </a:rPr>
              <a:t>siedziby, adres do korespondencji</a:t>
            </a:r>
          </a:p>
          <a:p>
            <a:pPr algn="just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323528" y="90022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rgbClr val="009900"/>
                </a:solidFill>
              </a:rPr>
              <a:t>SEKCJA B: Charakterystyka Wnioskodawcy</a:t>
            </a:r>
            <a:endParaRPr lang="pl-PL" sz="3000" b="1" dirty="0">
              <a:solidFill>
                <a:srgbClr val="0099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95536" y="134076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B1 MOŻLIWOŚĆ </a:t>
            </a:r>
            <a:r>
              <a:rPr lang="pl-PL" sz="2000" b="1" dirty="0">
                <a:solidFill>
                  <a:srgbClr val="009900"/>
                </a:solidFill>
              </a:rPr>
              <a:t>ODZYSKANIA VAT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9592" y="2420888"/>
            <a:ext cx="7482615" cy="2679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2400" b="1" dirty="0" smtClean="0">
                <a:solidFill>
                  <a:schemeClr val="tx1"/>
                </a:solidFill>
                <a:latin typeface="Calibri"/>
              </a:rPr>
              <a:t>Możliwość </a:t>
            </a:r>
            <a:r>
              <a:rPr lang="pl-PL" sz="2400" b="1" dirty="0">
                <a:solidFill>
                  <a:schemeClr val="tx1"/>
                </a:solidFill>
                <a:latin typeface="Calibri"/>
              </a:rPr>
              <a:t>odzyskania </a:t>
            </a:r>
            <a:r>
              <a:rPr lang="pl-PL" sz="2400" b="1" dirty="0" smtClean="0">
                <a:solidFill>
                  <a:schemeClr val="tx1"/>
                </a:solidFill>
                <a:latin typeface="Calibri"/>
              </a:rPr>
              <a:t>VAT: </a:t>
            </a:r>
            <a:r>
              <a:rPr lang="pl-PL" sz="2400" dirty="0">
                <a:solidFill>
                  <a:schemeClr val="tx1"/>
                </a:solidFill>
                <a:latin typeface="Calibri"/>
              </a:rPr>
              <a:t>Wnioskodawca poprzez wybór odpowiedniej opcji: „Tak”, „Nie”, „Częściowo” określa, czy ma prawną możliwość odzyskania podatku VAT w ramach projektu.</a:t>
            </a:r>
          </a:p>
          <a:p>
            <a:endParaRPr lang="pl-PL" sz="2400" b="1" dirty="0" smtClean="0">
              <a:solidFill>
                <a:schemeClr val="tx1"/>
              </a:solidFill>
              <a:latin typeface="Calibri"/>
            </a:endParaRPr>
          </a:p>
          <a:p>
            <a:endParaRPr lang="pl-PL" sz="2400" dirty="0">
              <a:solidFill>
                <a:schemeClr val="tx1"/>
              </a:solidFill>
              <a:latin typeface="Calibri"/>
            </a:endParaRPr>
          </a:p>
          <a:p>
            <a:r>
              <a:rPr lang="pl-PL" sz="2400" b="1" u="sng" dirty="0">
                <a:solidFill>
                  <a:schemeClr val="tx1"/>
                </a:solidFill>
                <a:latin typeface="Calibri"/>
              </a:rPr>
              <a:t>Zgodność </a:t>
            </a:r>
            <a:r>
              <a:rPr lang="pl-PL" sz="2400" b="1" u="sng" dirty="0" smtClean="0">
                <a:solidFill>
                  <a:schemeClr val="tx1"/>
                </a:solidFill>
                <a:latin typeface="Calibri"/>
              </a:rPr>
              <a:t>Sekcji B </a:t>
            </a:r>
            <a:r>
              <a:rPr lang="pl-PL" sz="2400" b="1" u="sng" dirty="0">
                <a:solidFill>
                  <a:schemeClr val="tx1"/>
                </a:solidFill>
                <a:latin typeface="Calibri"/>
              </a:rPr>
              <a:t>z Oświadczeniem VAT!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23528" y="11585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9900"/>
                </a:solidFill>
              </a:rPr>
              <a:t>PRZYKŁAD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7020" y="1720423"/>
            <a:ext cx="7856108" cy="3695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2800" dirty="0">
                <a:solidFill>
                  <a:prstClr val="black"/>
                </a:solidFill>
                <a:latin typeface="Calibri"/>
              </a:rPr>
              <a:t>Wnioskodawca zaznaczył </a:t>
            </a:r>
            <a:r>
              <a:rPr lang="pl-PL" sz="2800" dirty="0" smtClean="0">
                <a:solidFill>
                  <a:prstClr val="black"/>
                </a:solidFill>
                <a:latin typeface="Calibri"/>
              </a:rPr>
              <a:t>we wniosku brak </a:t>
            </a:r>
            <a:r>
              <a:rPr lang="pl-PL" sz="2800" dirty="0">
                <a:solidFill>
                  <a:prstClr val="black"/>
                </a:solidFill>
                <a:latin typeface="Calibri"/>
              </a:rPr>
              <a:t>możliwości odzyskania VAT w całości a w oświadczeniu </a:t>
            </a:r>
            <a:r>
              <a:rPr lang="pl-PL" sz="2800" dirty="0" smtClean="0">
                <a:solidFill>
                  <a:prstClr val="black"/>
                </a:solidFill>
                <a:latin typeface="Calibri"/>
              </a:rPr>
              <a:t>wybrał </a:t>
            </a:r>
            <a:r>
              <a:rPr lang="pl-PL" sz="2800" dirty="0">
                <a:solidFill>
                  <a:prstClr val="black"/>
                </a:solidFill>
                <a:latin typeface="Calibri"/>
              </a:rPr>
              <a:t>możliwość częściowego odzyskania VAT. </a:t>
            </a:r>
          </a:p>
          <a:p>
            <a:pPr marL="342900" indent="-342900">
              <a:buFont typeface="Times New Roman" panose="02020603050405020304" pitchFamily="18" charset="0"/>
              <a:buAutoNum type="arabicPeriod" startAt="6"/>
            </a:pPr>
            <a:endParaRPr lang="pl-PL" sz="1600" b="1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Times New Roman" panose="02020603050405020304" pitchFamily="18" charset="0"/>
              <a:buAutoNum type="arabicPeriod" startAt="6"/>
            </a:pPr>
            <a:endParaRPr lang="pl-PL" sz="1600" b="1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Times New Roman" panose="02020603050405020304" pitchFamily="18" charset="0"/>
              <a:buAutoNum type="arabicPeriod" startAt="6"/>
            </a:pPr>
            <a:endParaRPr lang="pl-PL" sz="1600" dirty="0">
              <a:solidFill>
                <a:prstClr val="black"/>
              </a:solidFill>
              <a:latin typeface="Calibri"/>
            </a:endParaRPr>
          </a:p>
          <a:p>
            <a:r>
              <a:rPr lang="pl-PL" sz="2800" b="1" u="sng" dirty="0">
                <a:solidFill>
                  <a:prstClr val="black"/>
                </a:solidFill>
                <a:latin typeface="Calibri"/>
              </a:rPr>
              <a:t>Zgodność Sekcji </a:t>
            </a:r>
            <a:r>
              <a:rPr lang="pl-PL" sz="2800" b="1" u="sng" dirty="0" smtClean="0">
                <a:solidFill>
                  <a:prstClr val="black"/>
                </a:solidFill>
                <a:latin typeface="Calibri"/>
              </a:rPr>
              <a:t>B1, Sekcji D z </a:t>
            </a:r>
            <a:r>
              <a:rPr lang="pl-PL" sz="2800" b="1" u="sng" dirty="0">
                <a:solidFill>
                  <a:prstClr val="black"/>
                </a:solidFill>
                <a:latin typeface="Calibri"/>
              </a:rPr>
              <a:t>Oświadczeniem VAT!</a:t>
            </a:r>
          </a:p>
          <a:p>
            <a:endParaRPr lang="pl-PL" sz="2800" b="1" u="sng" dirty="0">
              <a:solidFill>
                <a:prstClr val="black"/>
              </a:solidFill>
              <a:latin typeface="Calibri"/>
            </a:endParaRPr>
          </a:p>
          <a:p>
            <a:r>
              <a:rPr lang="pl-PL" dirty="0">
                <a:solidFill>
                  <a:prstClr val="black"/>
                </a:solidFill>
                <a:latin typeface="Calibri"/>
              </a:rPr>
              <a:t>Jeśli VAT jest w całości niekwalifikowalny Oświadczenia nie załącza się do wniosku.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23528" y="90022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rgbClr val="009900"/>
                </a:solidFill>
              </a:rPr>
              <a:t>SEKCJA C: Wskaźniki</a:t>
            </a:r>
            <a:endParaRPr lang="pl-PL" sz="3000" b="1" dirty="0">
              <a:solidFill>
                <a:srgbClr val="0099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5" y="1425845"/>
            <a:ext cx="8568543" cy="362986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3004" y="5085184"/>
            <a:ext cx="7770647" cy="10793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1600" dirty="0">
                <a:solidFill>
                  <a:schemeClr val="tx1"/>
                </a:solidFill>
                <a:latin typeface="+mn-lt"/>
              </a:rPr>
              <a:t>Wnioskodawca zobligowany jest obowiązkowo wybrać </a:t>
            </a:r>
            <a:r>
              <a:rPr lang="pl-PL" sz="1600" u="sng" dirty="0">
                <a:solidFill>
                  <a:schemeClr val="tx1"/>
                </a:solidFill>
                <a:latin typeface="+mn-lt"/>
              </a:rPr>
              <a:t>przynajmniej jeden kluczowy wskaźnik </a:t>
            </a:r>
            <a:r>
              <a:rPr lang="pl-PL" sz="1600" u="sng" dirty="0" smtClean="0">
                <a:solidFill>
                  <a:schemeClr val="tx1"/>
                </a:solidFill>
                <a:latin typeface="+mn-lt"/>
              </a:rPr>
              <a:t>rezultatu i </a:t>
            </a:r>
            <a:r>
              <a:rPr lang="pl-PL" sz="1600" u="sng" dirty="0">
                <a:solidFill>
                  <a:schemeClr val="tx1"/>
                </a:solidFill>
                <a:latin typeface="+mn-lt"/>
              </a:rPr>
              <a:t>dwa produktu </a:t>
            </a:r>
            <a:r>
              <a:rPr lang="pl-PL" sz="1600" u="sng" dirty="0" smtClean="0">
                <a:solidFill>
                  <a:schemeClr val="tx1"/>
                </a:solidFill>
                <a:latin typeface="+mn-lt"/>
              </a:rPr>
              <a:t>(jeden z SZOOP i jeden z RPO)</a:t>
            </a:r>
            <a:r>
              <a:rPr lang="pl-PL" sz="16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pl-PL" sz="1600" dirty="0">
                <a:solidFill>
                  <a:schemeClr val="tx1"/>
                </a:solidFill>
                <a:latin typeface="+mn-lt"/>
              </a:rPr>
              <a:t>Aby dodać wskaźniki produktu </a:t>
            </a:r>
            <a:r>
              <a:rPr lang="pl-PL" sz="1600" dirty="0" smtClean="0">
                <a:solidFill>
                  <a:schemeClr val="tx1"/>
                </a:solidFill>
                <a:latin typeface="+mn-lt"/>
              </a:rPr>
              <a:t>do </a:t>
            </a:r>
            <a:r>
              <a:rPr lang="pl-PL" sz="1600" dirty="0">
                <a:solidFill>
                  <a:schemeClr val="tx1"/>
                </a:solidFill>
                <a:latin typeface="+mn-lt"/>
              </a:rPr>
              <a:t>tabeli, należy wybrać z listy rozwijanej te, które </a:t>
            </a:r>
            <a:r>
              <a:rPr lang="pl-PL" sz="1600" b="1" dirty="0">
                <a:solidFill>
                  <a:schemeClr val="tx1"/>
                </a:solidFill>
                <a:latin typeface="+mn-lt"/>
              </a:rPr>
              <a:t>precyzyjnie obrazować będą </a:t>
            </a:r>
            <a:r>
              <a:rPr lang="pl-PL" sz="1600" b="1" dirty="0" smtClean="0">
                <a:solidFill>
                  <a:schemeClr val="tx1"/>
                </a:solidFill>
                <a:latin typeface="+mn-lt"/>
              </a:rPr>
              <a:t>produkty </a:t>
            </a:r>
            <a:r>
              <a:rPr lang="pl-PL" sz="1600" b="1" dirty="0">
                <a:solidFill>
                  <a:schemeClr val="tx1"/>
                </a:solidFill>
                <a:latin typeface="+mn-lt"/>
              </a:rPr>
              <a:t>powstałe w wyniku realizacji projektu</a:t>
            </a:r>
            <a:r>
              <a:rPr lang="pl-PL" sz="1600" b="1" dirty="0" smtClean="0">
                <a:solidFill>
                  <a:schemeClr val="tx1"/>
                </a:solidFill>
                <a:latin typeface="+mn-lt"/>
              </a:rPr>
              <a:t>.</a:t>
            </a:r>
            <a:endParaRPr lang="pl-PL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403709" y="1136823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NAJCZĘŚCIEJ POPEŁNIANE BŁĘDY: WSKAŹNIKI BADANE NA ETAPIE OCENY ZGODNOŚCI ZE STRATEGIĄ ZIT AW</a:t>
            </a:r>
            <a:endParaRPr lang="pl-PL" sz="2000" b="1" dirty="0">
              <a:solidFill>
                <a:srgbClr val="009900"/>
              </a:solidFill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60855" y="1844824"/>
            <a:ext cx="8172454" cy="460851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Brak we wniosku wskaźników, które odzwierciedlają zakres rzeczowy projektu,</a:t>
            </a:r>
          </a:p>
          <a:p>
            <a:r>
              <a:rPr lang="pl-PL" sz="2400" dirty="0" smtClean="0"/>
              <a:t>Błędne wartości docelowe, </a:t>
            </a:r>
          </a:p>
          <a:p>
            <a:r>
              <a:rPr lang="pl-PL" sz="2400" dirty="0" smtClean="0"/>
              <a:t>Zawyżanie lub zaniżanie wartości wskaźników,</a:t>
            </a:r>
          </a:p>
          <a:p>
            <a:r>
              <a:rPr lang="pl-PL" sz="2400" dirty="0" smtClean="0"/>
              <a:t>Błędne źródła informacji o wskaźnikach (umowa o dofinansowanie nie stanowi źródła informacji o realizacji wskaźnika).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Jeżeli na etapie oceny zgodności ze Strategią ZIT AW zostaną stwierdzone niezgodności w tych wskaźnikach projekt zostanie odrzucony. 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/>
          <p:cNvSpPr txBox="1">
            <a:spLocks/>
          </p:cNvSpPr>
          <p:nvPr/>
        </p:nvSpPr>
        <p:spPr>
          <a:xfrm>
            <a:off x="467544" y="1268760"/>
            <a:ext cx="7920880" cy="439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5600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03" y="1051627"/>
            <a:ext cx="842493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2000" b="1" dirty="0">
                <a:solidFill>
                  <a:srgbClr val="009900"/>
                </a:solidFill>
              </a:rPr>
              <a:t>LOGOWANIE</a:t>
            </a:r>
            <a:endParaRPr lang="pl-PL" dirty="0">
              <a:solidFill>
                <a:srgbClr val="0099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453918"/>
            <a:ext cx="6120680" cy="4702573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89046" y="6156491"/>
            <a:ext cx="667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prstClr val="black"/>
                </a:solidFill>
              </a:rPr>
              <a:t>Aby rozpocząć zakładanie konta należy skorzystać z przycisku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 smtClean="0">
                <a:solidFill>
                  <a:prstClr val="black"/>
                </a:solidFill>
              </a:rPr>
              <a:t>„utwórz nowe konto”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278425" y="105619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REALIZACJA POLITYK HORYZONTALNYCH</a:t>
            </a:r>
            <a:endParaRPr lang="pl-PL" sz="2000" b="1" dirty="0">
              <a:solidFill>
                <a:srgbClr val="0099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8425" y="1916832"/>
            <a:ext cx="8490727" cy="3787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200150" lvl="1" indent="-457200">
              <a:buFont typeface="+mj-lt"/>
              <a:buAutoNum type="arabicPeriod"/>
            </a:pPr>
            <a:r>
              <a:rPr lang="pl-PL" sz="2000" b="1" dirty="0" smtClean="0">
                <a:solidFill>
                  <a:prstClr val="black"/>
                </a:solidFill>
                <a:latin typeface="Calibri"/>
              </a:rPr>
              <a:t>Promowanie równości mężczyzn i kobiet.</a:t>
            </a:r>
          </a:p>
          <a:p>
            <a:pPr marL="1200150" lvl="1" indent="-457200">
              <a:buFont typeface="+mj-lt"/>
              <a:buAutoNum type="arabicPeriod"/>
            </a:pPr>
            <a:r>
              <a:rPr lang="pl-PL" sz="2000" b="1" dirty="0" smtClean="0">
                <a:solidFill>
                  <a:prstClr val="black"/>
                </a:solidFill>
                <a:latin typeface="Calibri"/>
              </a:rPr>
              <a:t>Zasada niedyskryminacji.</a:t>
            </a:r>
          </a:p>
          <a:p>
            <a:pPr lvl="1" indent="0"/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W tym punkcie należy przedstawić informacje na temat dostosowania infrastruktury i wyposażenia do potrzeb osób z niepełnosprawnościami (jako obowiązkowy element projektu). Wszystkie przedsięwzięcia muszą uwzględniać konieczność dostosowania infrastruktury i wyposażenia do potrzeb osób z niepełnosprawnościami. </a:t>
            </a:r>
          </a:p>
          <a:p>
            <a:pPr marL="1200150" lvl="1" indent="-457200">
              <a:buAutoNum type="arabicPeriod" startAt="3"/>
            </a:pPr>
            <a:r>
              <a:rPr lang="pl-PL" sz="2000" b="1" dirty="0" smtClean="0">
                <a:solidFill>
                  <a:prstClr val="black"/>
                </a:solidFill>
                <a:latin typeface="Calibri"/>
              </a:rPr>
              <a:t>Zrównoważony rozwój.</a:t>
            </a:r>
          </a:p>
          <a:p>
            <a:pPr lvl="1" indent="0"/>
            <a:endParaRPr lang="pl-PL" sz="2000" b="1" dirty="0">
              <a:solidFill>
                <a:prstClr val="black"/>
              </a:solidFill>
              <a:latin typeface="Calibri"/>
            </a:endParaRPr>
          </a:p>
          <a:p>
            <a:pPr lvl="1" indent="0"/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Należy pamiętać, że żaden projekt realizowany w ramach </a:t>
            </a:r>
            <a:br>
              <a:rPr lang="pl-PL" sz="2000" dirty="0" smtClean="0">
                <a:solidFill>
                  <a:prstClr val="black"/>
                </a:solidFill>
                <a:latin typeface="Calibri"/>
              </a:rPr>
            </a:b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RPO WD 2014-2020 nie może charakteryzować się negatywnym wpływem na którąkolwiek z ww. polityk horyzontalnych.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23528" y="11585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SEKCJA D: Zakres rzeczowo-finansowy</a:t>
            </a:r>
            <a:endParaRPr lang="pl-PL" sz="2000" b="1" dirty="0">
              <a:solidFill>
                <a:srgbClr val="0099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8425" y="1916832"/>
            <a:ext cx="8490727" cy="5265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200150" lvl="1" indent="-457200">
              <a:buFont typeface="+mj-lt"/>
              <a:buAutoNum type="arabicPeriod"/>
            </a:pPr>
            <a:r>
              <a:rPr lang="pl-PL" sz="2000" dirty="0">
                <a:solidFill>
                  <a:prstClr val="black"/>
                </a:solidFill>
                <a:latin typeface="Calibri"/>
              </a:rPr>
              <a:t>Szacunkowy plan finansowy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projektu.</a:t>
            </a:r>
          </a:p>
          <a:p>
            <a:pPr marL="1200150" lvl="1" indent="-457200">
              <a:buFont typeface="+mj-lt"/>
              <a:buAutoNum type="arabicPeriod"/>
            </a:pPr>
            <a:r>
              <a:rPr lang="pl-PL" sz="2000" dirty="0">
                <a:solidFill>
                  <a:prstClr val="black"/>
                </a:solidFill>
                <a:latin typeface="Calibri"/>
              </a:rPr>
              <a:t>Luka w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finansowaniu.</a:t>
            </a:r>
          </a:p>
          <a:p>
            <a:pPr lvl="1" indent="0"/>
            <a:r>
              <a:rPr lang="pl-PL" sz="2000" i="1" dirty="0">
                <a:solidFill>
                  <a:prstClr val="black"/>
                </a:solidFill>
                <a:latin typeface="Calibri"/>
              </a:rPr>
              <a:t>Projekt generujący dochód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 – należy wybrać z rozwijanej listy jedną z możliwych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opcji:</a:t>
            </a:r>
          </a:p>
          <a:p>
            <a:r>
              <a:rPr lang="pl-PL" b="1" dirty="0">
                <a:solidFill>
                  <a:schemeClr val="tx1"/>
                </a:solidFill>
                <a:latin typeface="+mj-lt"/>
              </a:rPr>
              <a:t>Opcję NIE należy zaznaczyć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: dla projektu, którego całkowity koszt kwalifikowalny &gt; 1 mln EUR oraz który nie generuje dochodu.</a:t>
            </a:r>
          </a:p>
          <a:p>
            <a:r>
              <a:rPr lang="pl-PL" b="1" dirty="0">
                <a:solidFill>
                  <a:schemeClr val="tx1"/>
                </a:solidFill>
                <a:latin typeface="+mj-lt"/>
              </a:rPr>
              <a:t>Opcję NIE DOTYCZY należy zaznaczyć: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dla projektu spełniającego jedną z przesłanek wymienionych w art. 61 ust. 7 oraz art. 61 ust. 8 Rozporządzenia 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dirty="0">
                <a:solidFill>
                  <a:schemeClr val="tx1"/>
                </a:solidFill>
                <a:latin typeface="+mj-lt"/>
              </a:rPr>
              <a:t>nr 1303/2013 (jedna z tych przesłanek mówi, że do kategorii projektów generujących dochód nie zalicza się operacji, których całkowity koszt kwalifikowalny &lt; 1 mln euro)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dla projektu, dla którego nie można obiektywnie określić przychodu z wyprzedzeniem (art. 61 ust. 6).</a:t>
            </a:r>
          </a:p>
          <a:p>
            <a:r>
              <a:rPr lang="pl-PL" b="1" dirty="0">
                <a:solidFill>
                  <a:schemeClr val="tx1"/>
                </a:solidFill>
                <a:latin typeface="+mj-lt"/>
              </a:rPr>
              <a:t>Opcję TAK należy zaznaczyć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</a:rPr>
              <a:t>dla projektu, którego całkowity koszt kwalifikowalny &gt; 1 mln EUR oraz który generuje dochód.</a:t>
            </a:r>
          </a:p>
          <a:p>
            <a:pPr lvl="1" indent="0"/>
            <a:endParaRPr lang="pl-PL" sz="2000" dirty="0" smtClean="0">
              <a:solidFill>
                <a:prstClr val="black"/>
              </a:solidFill>
              <a:latin typeface="Calibri"/>
            </a:endParaRPr>
          </a:p>
          <a:p>
            <a:pPr lvl="1" indent="0"/>
            <a:endParaRPr lang="pl-PL" sz="20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23528" y="11585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SEKCJA D: Zakres rzeczowo-finansowy</a:t>
            </a:r>
            <a:endParaRPr lang="pl-PL" sz="2000" b="1" dirty="0">
              <a:solidFill>
                <a:srgbClr val="0099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57200" y="2420888"/>
            <a:ext cx="9165704" cy="3664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1" indent="0"/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. Zakres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rzeczowy.</a:t>
            </a:r>
          </a:p>
          <a:p>
            <a:pPr lvl="1" indent="0"/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4. Wydatki w projekcie.</a:t>
            </a:r>
          </a:p>
          <a:p>
            <a:pPr lvl="1" indent="0"/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. Źródła finansowania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projektu.</a:t>
            </a:r>
          </a:p>
          <a:p>
            <a:pPr lvl="1" indent="0"/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. Pomoc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publiczna.</a:t>
            </a:r>
          </a:p>
          <a:p>
            <a:pPr lvl="1" indent="0"/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. Podsumowanie - zakres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finansowy.</a:t>
            </a:r>
          </a:p>
          <a:p>
            <a:pPr lvl="1" indent="0"/>
            <a:endParaRPr lang="pl-PL" sz="2400" dirty="0" smtClean="0">
              <a:solidFill>
                <a:prstClr val="black"/>
              </a:solidFill>
              <a:latin typeface="Calibri"/>
            </a:endParaRPr>
          </a:p>
          <a:p>
            <a:pPr lvl="1" indent="0"/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Należy uważnie wypełnić tabele tam, gdzie wartości nie generują się same i sprawdzić poprawność wprowadzonych kwot. </a:t>
            </a:r>
            <a:endParaRPr lang="pl-PL" sz="2400" dirty="0">
              <a:solidFill>
                <a:schemeClr val="tx1"/>
              </a:solidFill>
              <a:latin typeface="+mj-lt"/>
            </a:endParaRPr>
          </a:p>
          <a:p>
            <a:pPr lvl="1" indent="0"/>
            <a:endParaRPr lang="pl-PL" sz="2000" dirty="0" smtClean="0">
              <a:solidFill>
                <a:prstClr val="black"/>
              </a:solidFill>
              <a:latin typeface="Calibri"/>
            </a:endParaRPr>
          </a:p>
          <a:p>
            <a:pPr lvl="1" indent="0"/>
            <a:endParaRPr lang="pl-PL" sz="20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8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23528" y="11585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SEKCJA D: Zakres rzeczowo-finansowy</a:t>
            </a:r>
            <a:endParaRPr lang="pl-PL" sz="2000" b="1" dirty="0">
              <a:solidFill>
                <a:srgbClr val="0099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" y="2105668"/>
            <a:ext cx="9144000" cy="358312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32246" y="95808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solidFill>
                  <a:srgbClr val="009900"/>
                </a:solidFill>
              </a:rPr>
              <a:t>SEKCJA D: Zakres rzeczowo-finansowy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9909" y="1550741"/>
            <a:ext cx="8568952" cy="45264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2400" dirty="0">
                <a:solidFill>
                  <a:prstClr val="black"/>
                </a:solidFill>
                <a:latin typeface="Calibri"/>
              </a:rPr>
              <a:t>W budżecie należy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łączyć poszczególne kategorie wydatków </a:t>
            </a:r>
            <a:br>
              <a:rPr lang="pl-PL" sz="2400" dirty="0" smtClean="0">
                <a:solidFill>
                  <a:prstClr val="black"/>
                </a:solidFill>
                <a:latin typeface="Calibri"/>
              </a:rPr>
            </a:b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w ramach zadania np.: </a:t>
            </a:r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Budowa P&amp;R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	1.1. Kategoria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kosztów: Przygotowanie dokumentacji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projektu.</a:t>
            </a:r>
          </a:p>
          <a:p>
            <a:r>
              <a:rPr lang="pl-PL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1.2. Kategoria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kosztów: Roboty i materiały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budowlane.</a:t>
            </a:r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3.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Działania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promocyjne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	3.1.Kategoria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kosztów: Informacja i promocja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Bardzo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szczegółowe wyodrębnienie kosztów w budżecie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pl-PL" sz="2400" dirty="0" smtClean="0">
                <a:solidFill>
                  <a:prstClr val="black"/>
                </a:solidFill>
                <a:latin typeface="Calibri"/>
              </a:rPr>
            </a:b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utrudnia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późniejszą realizację projektu. Charakterystyka wydatków w ramach zadania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(tj. ilość zakupionych sztuk autobusów, długość wybudowanych dróg rowerowych) powinna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znaleźć się w części „Opis działań planowanych 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do realizacji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…”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23528" y="11585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solidFill>
                  <a:srgbClr val="009900"/>
                </a:solidFill>
              </a:rPr>
              <a:t>SEKCJA D: Zakres rzeczowo-finansowy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9024" y="1720604"/>
            <a:ext cx="8784976" cy="48342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2800" dirty="0">
                <a:solidFill>
                  <a:prstClr val="black"/>
                </a:solidFill>
                <a:latin typeface="Calibri"/>
              </a:rPr>
              <a:t>Należy pamiętać, że „Projekt” powinien stanowić samodzielną (pod kątem operacyjności) jednostkę analizy. Powinien obejmować wszystkie zadania inwestycyjne,  które  sprawią, że efektem jego realizacji będzie stworzenie w pełni funkcjonalnej i operacyjnej infrastruktury, bez konieczności  realizacji dodatkowych zadań inwestycyjnych nie uwzględnionych w tym projekcie. </a:t>
            </a:r>
          </a:p>
          <a:p>
            <a:r>
              <a:rPr lang="pl-PL" sz="2800" u="sng" dirty="0">
                <a:solidFill>
                  <a:prstClr val="black"/>
                </a:solidFill>
                <a:latin typeface="Calibri"/>
              </a:rPr>
              <a:t>Przykładowo:</a:t>
            </a:r>
            <a:r>
              <a:rPr lang="pl-PL" sz="2800" dirty="0">
                <a:solidFill>
                  <a:prstClr val="black"/>
                </a:solidFill>
                <a:latin typeface="Calibri"/>
              </a:rPr>
              <a:t> należy pamiętać, że koszt projektu budowlanego (nawet, jeśli jest niekwalifikowalny) powinien znaleźć się w budżecie projektu, bo stanowi jego niezbędną część.</a:t>
            </a: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251520" y="109869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solidFill>
                  <a:srgbClr val="009900"/>
                </a:solidFill>
              </a:rPr>
              <a:t>SEKCJA D: Zakres rzeczowo-finansowy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5904" y="1844824"/>
            <a:ext cx="8580653" cy="3787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2000" dirty="0">
                <a:solidFill>
                  <a:prstClr val="black"/>
                </a:solidFill>
                <a:latin typeface="Calibri"/>
              </a:rPr>
              <a:t>Kategorie wydatków podlegające limitom należy wyodrębnić osobno tak, by Komisja Oceny Projektów bez wątpienia mogła stwierdzić,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że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wnioskodawca mieści się w limitach. </a:t>
            </a:r>
          </a:p>
          <a:p>
            <a:endParaRPr lang="pl-PL" sz="2000" u="sng" dirty="0" smtClean="0">
              <a:solidFill>
                <a:prstClr val="black"/>
              </a:solidFill>
              <a:latin typeface="Calibri"/>
            </a:endParaRPr>
          </a:p>
          <a:p>
            <a:r>
              <a:rPr lang="pl-PL" sz="2000" u="sng" dirty="0" smtClean="0">
                <a:solidFill>
                  <a:prstClr val="black"/>
                </a:solidFill>
                <a:latin typeface="Calibri"/>
              </a:rPr>
              <a:t>Przykładowo: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jeżeli możliwe są w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ydatki związane z 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energooszczędnym oświetleniem </a:t>
            </a:r>
            <a:r>
              <a:rPr lang="pl-PL" sz="2000" smtClean="0">
                <a:solidFill>
                  <a:schemeClr val="tx1"/>
                </a:solidFill>
                <a:latin typeface="+mn-lt"/>
              </a:rPr>
              <a:t>nieprzekraczające 50%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wartości całkowitych wydatków kwalifikowalnych 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projektu, to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Wnioskodawca powinien 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wyodrębnić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te koszty w budżecie, aby możliwa była ich identyfikacja i stwierdzenie poprawności kwot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pl-PL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+mn-lt"/>
              </a:rPr>
              <a:t>Inne wydatki podlegające limitom np.: przygotowanie dokumentacji projektu, promocja, zakup gruntów, koszty osobowe związane z zarządzaniem i realizacją projektu itd.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r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ównież należy wyodrębnić w budżecie.</a:t>
            </a:r>
            <a:endParaRPr lang="pl-PL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323528" y="11585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solidFill>
                  <a:srgbClr val="009900"/>
                </a:solidFill>
              </a:rPr>
              <a:t>NAJCZĘŚCIEJ POPEŁNIANE BŁĘDY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1844824"/>
            <a:ext cx="8496944" cy="3972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/>
              </a:rPr>
              <a:t>nieodpowiednie przyporządkowanie kosztów do kategorii wydatków (np. inżynier kontraktu powinien widnieć w kategorii </a:t>
            </a:r>
            <a:r>
              <a:rPr lang="pl-PL" sz="2800" i="1" dirty="0">
                <a:solidFill>
                  <a:prstClr val="black"/>
                </a:solidFill>
                <a:latin typeface="Calibri"/>
              </a:rPr>
              <a:t>usługi inne niż doradcze</a:t>
            </a:r>
            <a:r>
              <a:rPr lang="pl-PL" sz="28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/>
              </a:rPr>
              <a:t>nieznajomość wydatków niekwalifikowalnych (Załącznik nr 6 do SZOOP)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/>
              </a:rPr>
              <a:t>nieprawidłowe wpisywanie wartości tam, gdzie tabele nie generują się same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/>
              </a:rPr>
              <a:t>nieprawidłowe obliczenie VAT </a:t>
            </a:r>
            <a:endParaRPr lang="pl-PL" sz="2800" dirty="0" smtClean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prstClr val="black"/>
                </a:solidFill>
                <a:latin typeface="Calibri"/>
              </a:rPr>
              <a:t>oczywiste omyłki rachunkowe</a:t>
            </a:r>
            <a:endParaRPr lang="pl-PL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95790" y="1686818"/>
            <a:ext cx="7957338" cy="354238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sprawdzić, czy wszystkie pola we wniosku są wypełnione treścią.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zweryfikować poprawność wypełnionego formularza za pomocą przycisku „sprawdź”.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sprawdzić kompletność wymaganych załączników</a:t>
            </a: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Wniosek i wszystkie załączniki powinny być podpisane przez Wnioskodawcę/osobę upoważnioną (kompletność podpisów i pieczęci).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Wersja papierowa wniosku powinna mieć taką samą sumę kontrolną jak elektroniczna.</a:t>
            </a:r>
          </a:p>
          <a:p>
            <a:pPr algn="just"/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323528" y="112474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UWAGI DODATKOWE</a:t>
            </a:r>
            <a:endParaRPr lang="pl-PL" sz="2000" b="1" dirty="0">
              <a:solidFill>
                <a:srgbClr val="0099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94879" y="1686817"/>
            <a:ext cx="7957338" cy="4694510"/>
          </a:xfrm>
        </p:spPr>
        <p:txBody>
          <a:bodyPr>
            <a:no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Po </a:t>
            </a:r>
            <a:r>
              <a:rPr lang="pl-PL" sz="2000" dirty="0">
                <a:solidFill>
                  <a:schemeClr val="tx1"/>
                </a:solidFill>
              </a:rPr>
              <a:t>kliknięciu przycisku Prześlij do instytucji, wersja elektroniczna wniosku, o ile nie posiada ona błędów, zostaje zablokowana do edycji.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Każdy </a:t>
            </a:r>
            <a:r>
              <a:rPr lang="pl-PL" sz="2000" dirty="0">
                <a:solidFill>
                  <a:schemeClr val="tx1"/>
                </a:solidFill>
              </a:rPr>
              <a:t>wniosek, który został do IOK wysłany za pomocą systemu powinien zostać wydrukowany, a następnie podpisany (wraz z imienną pieczątką) przez osobę/osoby upoważnione do reprezentowania wnioskodawcy – podpis należy złożyć pod Oświadczeniami. 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Upoważnienie do podpisania wniosku o dofinasowanie powinno wynikać z regulaminu/statutu wnioskodawcy. Wniosek może podpisać pełnomocnik jeśli posiada stosowne upoważnienie osoby upoważnionej do zaciągania zobowiązań. W takim przypadku należy dołączyć do wniosku stosowne </a:t>
            </a:r>
            <a:r>
              <a:rPr lang="pl-PL" sz="2000" dirty="0" smtClean="0">
                <a:solidFill>
                  <a:schemeClr val="tx1"/>
                </a:solidFill>
              </a:rPr>
              <a:t>pełnomocnictwo.</a:t>
            </a:r>
          </a:p>
          <a:p>
            <a:pPr algn="just"/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326904" y="1124743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SKŁADANIE WNIOSKU</a:t>
            </a:r>
            <a:endParaRPr lang="pl-PL" sz="2000" b="1" dirty="0">
              <a:solidFill>
                <a:srgbClr val="0099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/>
          <p:cNvSpPr txBox="1">
            <a:spLocks/>
          </p:cNvSpPr>
          <p:nvPr/>
        </p:nvSpPr>
        <p:spPr>
          <a:xfrm>
            <a:off x="467544" y="1268760"/>
            <a:ext cx="7920880" cy="439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5600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03" y="1051627"/>
            <a:ext cx="842493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2000" b="1" dirty="0">
                <a:solidFill>
                  <a:srgbClr val="009900"/>
                </a:solidFill>
              </a:rPr>
              <a:t>LOGOWANIE</a:t>
            </a:r>
            <a:endParaRPr lang="pl-PL" dirty="0">
              <a:solidFill>
                <a:srgbClr val="0099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53918"/>
            <a:ext cx="5248275" cy="49815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11385" y="1674065"/>
            <a:ext cx="7957338" cy="4694510"/>
          </a:xfrm>
        </p:spPr>
        <p:txBody>
          <a:bodyPr>
            <a:no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Każdy załącznik dołączany do wniosku o dofinansowanie powinien być podpisany i opatrzony imienną pieczątką przez osobę upoważnioną. W przypadku, gdy załącznik stanowi kserokopię dokumentu (np. pozwolenie na budowę, decyzja o ustaleniu lokalizacji inwestycji celu publicznego itp.) powinien zostać potwierdzony </a:t>
            </a:r>
            <a:r>
              <a:rPr lang="pl-PL" sz="2400" dirty="0" smtClean="0">
                <a:solidFill>
                  <a:schemeClr val="tx1"/>
                </a:solidFill>
              </a:rPr>
              <a:t>za zgodność zgodnie </a:t>
            </a:r>
            <a:r>
              <a:rPr lang="pl-PL" sz="2400" dirty="0">
                <a:solidFill>
                  <a:schemeClr val="tx1"/>
                </a:solidFill>
              </a:rPr>
              <a:t>z </a:t>
            </a:r>
            <a:r>
              <a:rPr lang="pl-PL" sz="2400" dirty="0" smtClean="0">
                <a:solidFill>
                  <a:schemeClr val="tx1"/>
                </a:solidFill>
              </a:rPr>
              <a:t>zasadami określonymi </a:t>
            </a:r>
            <a:r>
              <a:rPr lang="pl-PL" sz="2400" i="1" dirty="0" smtClean="0">
                <a:solidFill>
                  <a:schemeClr val="tx1"/>
                </a:solidFill>
              </a:rPr>
              <a:t>w Instrukcji wypełniania wniosku</a:t>
            </a:r>
            <a:r>
              <a:rPr lang="pl-PL" sz="2400" dirty="0" smtClean="0">
                <a:solidFill>
                  <a:schemeClr val="tx1"/>
                </a:solidFill>
              </a:rPr>
              <a:t>. 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Wniosek </a:t>
            </a:r>
            <a:r>
              <a:rPr lang="pl-PL" sz="2400" dirty="0">
                <a:solidFill>
                  <a:schemeClr val="tx1"/>
                </a:solidFill>
              </a:rPr>
              <a:t>oraz załączniki wielostronicowe powinny być zszyte i ponumerowane.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Oryginał </a:t>
            </a:r>
            <a:r>
              <a:rPr lang="pl-PL" sz="2400" dirty="0">
                <a:solidFill>
                  <a:schemeClr val="tx1"/>
                </a:solidFill>
              </a:rPr>
              <a:t>wniosku o dofinansowanie wraz z załącznikami należy składać w segregatorze.</a:t>
            </a:r>
          </a:p>
          <a:p>
            <a:pPr algn="just"/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339123" y="1077815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SKŁADANIE WNIOSKU</a:t>
            </a:r>
            <a:endParaRPr lang="pl-PL" sz="2000" b="1" dirty="0">
              <a:solidFill>
                <a:srgbClr val="0099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11385" y="1674065"/>
            <a:ext cx="7957338" cy="4694510"/>
          </a:xfrm>
        </p:spPr>
        <p:txBody>
          <a:bodyPr>
            <a:noAutofit/>
          </a:bodyPr>
          <a:lstStyle/>
          <a:p>
            <a:pPr lvl="0" algn="l"/>
            <a:r>
              <a:rPr lang="pl-PL" sz="2400" dirty="0" smtClean="0">
                <a:solidFill>
                  <a:schemeClr val="tx1"/>
                </a:solidFill>
              </a:rPr>
              <a:t>Wymagane </a:t>
            </a:r>
            <a:r>
              <a:rPr lang="pl-PL" sz="2400" dirty="0">
                <a:solidFill>
                  <a:schemeClr val="tx1"/>
                </a:solidFill>
              </a:rPr>
              <a:t>jest, aby Wniosek o dofinansowanie został złożony w formie papierowej w jednym egzemplarzu. Jednocześnie, wymaganą analizę finansową (w postaci arkuszy kalkulacyjnych w formacie Excel z aktywnymi formułami) przedłożyć należy na nośniku CD (nie ma konieczności drukowania analizy</a:t>
            </a:r>
            <a:r>
              <a:rPr lang="pl-PL" sz="2400" dirty="0" smtClean="0">
                <a:solidFill>
                  <a:schemeClr val="tx1"/>
                </a:solidFill>
              </a:rPr>
              <a:t>). </a:t>
            </a:r>
            <a:r>
              <a:rPr lang="pl-PL" sz="2400" dirty="0">
                <a:solidFill>
                  <a:schemeClr val="tx1"/>
                </a:solidFill>
              </a:rPr>
              <a:t>Płytę tę należy opisać umieszczając na niej numer działania, nazwę wnioskodawcy i tytuł projektu.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339123" y="1077815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9900"/>
                </a:solidFill>
              </a:rPr>
              <a:t>SKŁADANIE WNIOSKU</a:t>
            </a:r>
            <a:endParaRPr lang="pl-PL" sz="2000" b="1" dirty="0">
              <a:solidFill>
                <a:srgbClr val="0099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881817" y="2780928"/>
            <a:ext cx="7957338" cy="122413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Studium wykonalności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Załączniki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Oświadczenia</a:t>
            </a:r>
          </a:p>
          <a:p>
            <a:pPr algn="just"/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323528" y="11585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solidFill>
                  <a:srgbClr val="009900"/>
                </a:solidFill>
              </a:rPr>
              <a:t>POZOSTAŁE </a:t>
            </a:r>
            <a:r>
              <a:rPr lang="pl-PL" sz="2000" b="1" dirty="0" smtClean="0">
                <a:solidFill>
                  <a:srgbClr val="009900"/>
                </a:solidFill>
              </a:rPr>
              <a:t>SEKCJE WNIOSKU</a:t>
            </a:r>
            <a:endParaRPr lang="pl-PL" sz="2000" b="1" dirty="0">
              <a:solidFill>
                <a:srgbClr val="0099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87624" y="2420888"/>
            <a:ext cx="6912768" cy="240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INSTYTUCJA POŚREDNICZĄCA AGLOMERACJI WAŁBRZYSKIEJ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2000" dirty="0"/>
              <a:t>ul. Słowackiego 23A, 58-300 Wałbrzych</a:t>
            </a:r>
          </a:p>
          <a:p>
            <a:pPr algn="ctr">
              <a:lnSpc>
                <a:spcPct val="114000"/>
              </a:lnSpc>
            </a:pPr>
            <a:r>
              <a:rPr lang="pl-PL" sz="2000" dirty="0"/>
              <a:t>tel. 74 84 74 150</a:t>
            </a:r>
            <a:br>
              <a:rPr lang="pl-PL" sz="2000" dirty="0"/>
            </a:br>
            <a:r>
              <a:rPr lang="pl-PL" sz="2000" dirty="0">
                <a:hlinkClick r:id="rId4"/>
              </a:rPr>
              <a:t>ipaw@ipaw.walbrzych.eu</a:t>
            </a:r>
            <a:r>
              <a:rPr lang="pl-PL" sz="2000" dirty="0"/>
              <a:t>   </a:t>
            </a:r>
            <a:r>
              <a:rPr lang="pl-PL" sz="2000" dirty="0">
                <a:hlinkClick r:id="rId5"/>
              </a:rPr>
              <a:t>www.ipaw.walbrzych.eu</a:t>
            </a:r>
            <a:r>
              <a:rPr lang="pl-PL" sz="2000" dirty="0"/>
              <a:t> </a:t>
            </a:r>
          </a:p>
          <a:p>
            <a:pPr algn="ctr">
              <a:lnSpc>
                <a:spcPct val="114000"/>
              </a:lnSpc>
            </a:pPr>
            <a:endParaRPr lang="pl-PL" sz="1600" dirty="0"/>
          </a:p>
          <a:p>
            <a:pPr algn="ctr">
              <a:lnSpc>
                <a:spcPct val="114000"/>
              </a:lnSpc>
            </a:pPr>
            <a:endParaRPr lang="pl-PL" sz="1600" dirty="0"/>
          </a:p>
          <a:p>
            <a:pPr algn="ctr">
              <a:lnSpc>
                <a:spcPct val="114000"/>
              </a:lnSpc>
            </a:pPr>
            <a:r>
              <a:rPr lang="pl-PL" sz="2000" dirty="0" smtClean="0"/>
              <a:t>Dziękuję za </a:t>
            </a:r>
            <a:r>
              <a:rPr lang="pl-PL" sz="2000" dirty="0"/>
              <a:t>uwagę.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/>
          <p:cNvSpPr txBox="1">
            <a:spLocks/>
          </p:cNvSpPr>
          <p:nvPr/>
        </p:nvSpPr>
        <p:spPr>
          <a:xfrm>
            <a:off x="467544" y="1268760"/>
            <a:ext cx="7920880" cy="439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56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4803" y="1051627"/>
            <a:ext cx="842493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2000" b="1" dirty="0" smtClean="0">
                <a:solidFill>
                  <a:srgbClr val="009900"/>
                </a:solidFill>
              </a:rPr>
              <a:t>TWORZENIE NOWEGO PROJEKTU</a:t>
            </a:r>
            <a:endParaRPr lang="pl-PL" dirty="0">
              <a:solidFill>
                <a:srgbClr val="0099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2" y="1702152"/>
            <a:ext cx="8236537" cy="37097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9848" y="1268760"/>
            <a:ext cx="842493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2000" b="1" dirty="0" smtClean="0">
                <a:solidFill>
                  <a:srgbClr val="009900"/>
                </a:solidFill>
              </a:rPr>
              <a:t>TWORZENIE NOWEGO PROJEKTU</a:t>
            </a:r>
            <a:endParaRPr lang="pl-PL" dirty="0">
              <a:solidFill>
                <a:srgbClr val="0099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5301208"/>
            <a:ext cx="829924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just">
              <a:lnSpc>
                <a:spcPct val="115000"/>
              </a:lnSpc>
              <a:spcBef>
                <a:spcPts val="1440"/>
              </a:spcBef>
              <a:spcAft>
                <a:spcPts val="0"/>
              </a:spcAft>
            </a:pPr>
            <a:r>
              <a:rPr lang="pl-PL" spc="-35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Uwaga: </a:t>
            </a:r>
            <a:r>
              <a:rPr lang="pl-PL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należy zwrócić szczególną uwagę na wybór </a:t>
            </a:r>
            <a:r>
              <a:rPr lang="pl-PL" u="sng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prawidłowego</a:t>
            </a:r>
            <a:r>
              <a:rPr lang="pl-PL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numeru naboru – wskazanie niewłaściwego naboru powoduje niespełnienie kryterium kluczowego oceny wniosku o dofinansowanie.</a:t>
            </a:r>
            <a:r>
              <a:rPr lang="pl-PL" i="1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1051"/>
            <a:ext cx="8417570" cy="36732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/>
          <p:cNvSpPr txBox="1">
            <a:spLocks/>
          </p:cNvSpPr>
          <p:nvPr/>
        </p:nvSpPr>
        <p:spPr>
          <a:xfrm>
            <a:off x="539552" y="2465513"/>
            <a:ext cx="7920880" cy="439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5600" dirty="0">
              <a:solidFill>
                <a:prstClr val="black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65566" y="2100457"/>
            <a:ext cx="76688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/>
                </a:solidFill>
              </a:rPr>
              <a:t>Wniosek wypełniany jest w języku polskim. Wszystkie załączniki muszą zostać przedstawione w języku polskim lub posiadać uwierzytelnione tłumaczenie.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/>
                </a:solidFill>
              </a:rPr>
              <a:t>Wszystkie kwoty wpisywane we wniosku muszą być podawane w PLN. </a:t>
            </a:r>
            <a:endParaRPr lang="pl-PL" sz="2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Każdy </a:t>
            </a:r>
            <a:r>
              <a:rPr lang="pl-PL" sz="2400" dirty="0"/>
              <a:t>wniosek, który został do IOK wysłany za pomocą systemu powinien zostać wydrukowany, a następnie podpisany (wraz z imienną pieczątką) przez osobę/osoby upoważnione do reprezentowania wnioskodawcy – podpis należy złożyć pod Oświadczeniami.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Tytuł 2"/>
          <p:cNvSpPr txBox="1">
            <a:spLocks/>
          </p:cNvSpPr>
          <p:nvPr/>
        </p:nvSpPr>
        <p:spPr>
          <a:xfrm>
            <a:off x="524993" y="131521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9900"/>
                </a:solidFill>
              </a:rPr>
              <a:t>GENERATOR WNIOSKÓW</a:t>
            </a:r>
            <a:endParaRPr lang="pl-PL" sz="3000" b="1" dirty="0">
              <a:solidFill>
                <a:srgbClr val="0099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/>
          <p:cNvSpPr txBox="1">
            <a:spLocks/>
          </p:cNvSpPr>
          <p:nvPr/>
        </p:nvSpPr>
        <p:spPr>
          <a:xfrm>
            <a:off x="539552" y="2465513"/>
            <a:ext cx="7920880" cy="439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5600" dirty="0">
              <a:solidFill>
                <a:prstClr val="black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7524" y="213285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prstClr val="black"/>
                </a:solidFill>
              </a:rPr>
              <a:t>Dokument: </a:t>
            </a:r>
            <a:r>
              <a:rPr lang="pl-PL" b="1" i="1" dirty="0" smtClean="0">
                <a:solidFill>
                  <a:prstClr val="black"/>
                </a:solidFill>
              </a:rPr>
              <a:t>Instrukcja wypełniania wniosku </a:t>
            </a:r>
            <a:r>
              <a:rPr lang="pl-PL" dirty="0">
                <a:solidFill>
                  <a:prstClr val="black"/>
                </a:solidFill>
              </a:rPr>
              <a:t>zawiera jedynie opis podstawowych wymagań w zakresie treści merytorycznych wniosku. </a:t>
            </a:r>
            <a:r>
              <a:rPr lang="pl-PL" smtClean="0">
                <a:solidFill>
                  <a:prstClr val="black"/>
                </a:solidFill>
              </a:rPr>
              <a:t>Plik PDF jest </a:t>
            </a:r>
            <a:r>
              <a:rPr lang="pl-PL" dirty="0" smtClean="0">
                <a:solidFill>
                  <a:prstClr val="black"/>
                </a:solidFill>
              </a:rPr>
              <a:t>do pobrania poprzez kliknięcie przycisku „Pomoc”.</a:t>
            </a:r>
            <a:endParaRPr lang="pl-PL" dirty="0">
              <a:solidFill>
                <a:prstClr val="black"/>
              </a:solidFill>
            </a:endParaRPr>
          </a:p>
          <a:p>
            <a:pPr algn="just"/>
            <a:endParaRPr lang="pl-PL" dirty="0">
              <a:solidFill>
                <a:prstClr val="black"/>
              </a:solidFill>
            </a:endParaRPr>
          </a:p>
          <a:p>
            <a:pPr algn="just"/>
            <a:r>
              <a:rPr lang="pl-PL" dirty="0">
                <a:solidFill>
                  <a:prstClr val="black"/>
                </a:solidFill>
              </a:rPr>
              <a:t>Wszystkie pola wniosku muszą zostać wypełnione odpowiednimi wartościami. W przypadku braku określonych wartości należy wpisać wartość „0” lub „nie dotyczy”. </a:t>
            </a:r>
          </a:p>
          <a:p>
            <a:pPr algn="just"/>
            <a:endParaRPr lang="pl-PL" dirty="0">
              <a:solidFill>
                <a:prstClr val="black"/>
              </a:solidFill>
            </a:endParaRPr>
          </a:p>
          <a:p>
            <a:pPr algn="just"/>
            <a:r>
              <a:rPr lang="pl-PL" dirty="0">
                <a:solidFill>
                  <a:prstClr val="black"/>
                </a:solidFill>
              </a:rPr>
              <a:t>W każdym przypadku, w sytuacji wystąpienia braku miejsca w generatorze (ograniczenie co do ilości znaków możliwych do zawarcia w danym polu, złożoność projektu) można dołączyć załącznik dodatkowy opisujący przedmiotowe zagadnienie, zamieszczając wzmiankę o dołączeniu załącznika w polu tekstowym oraz dodając załącznik do wykazu załączników. Zaleca się jednak, aby wszystkie niezbędne informacje umieścić we wniosku o dofinansowanie a w przypadku ograniczeń znaków w Sekcji 8 SW Pozostałe informacje. </a:t>
            </a:r>
          </a:p>
        </p:txBody>
      </p:sp>
      <p:sp>
        <p:nvSpPr>
          <p:cNvPr id="5" name="Tytuł 2"/>
          <p:cNvSpPr txBox="1">
            <a:spLocks/>
          </p:cNvSpPr>
          <p:nvPr/>
        </p:nvSpPr>
        <p:spPr>
          <a:xfrm>
            <a:off x="524993" y="131521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9900"/>
                </a:solidFill>
              </a:rPr>
              <a:t>ZAKRES WYPEŁNIANIA DANYCH</a:t>
            </a:r>
            <a:endParaRPr lang="pl-PL" sz="3000" b="1" dirty="0">
              <a:solidFill>
                <a:srgbClr val="0099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/>
          <p:cNvSpPr txBox="1">
            <a:spLocks/>
          </p:cNvSpPr>
          <p:nvPr/>
        </p:nvSpPr>
        <p:spPr>
          <a:xfrm>
            <a:off x="539552" y="2465513"/>
            <a:ext cx="7920880" cy="4392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5600" dirty="0">
              <a:solidFill>
                <a:prstClr val="black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7524" y="1519128"/>
            <a:ext cx="885647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/>
              <a:t>Nie należy załączać do wniosku załączników, które nie są wymagane.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Przykładowo: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x-none" i="1" dirty="0" smtClean="0"/>
              <a:t>Dokumenty </a:t>
            </a:r>
            <a:r>
              <a:rPr lang="x-none" i="1" dirty="0"/>
              <a:t>potwierdzające status prawny i dane wnioskodawcy oraz partnera </a:t>
            </a:r>
            <a:r>
              <a:rPr lang="x-none" i="1" dirty="0" smtClean="0"/>
              <a:t>projektu</a:t>
            </a:r>
            <a:r>
              <a:rPr lang="pl-PL" i="1" dirty="0" smtClean="0"/>
              <a:t>: </a:t>
            </a:r>
            <a:r>
              <a:rPr lang="x-none" dirty="0" smtClean="0"/>
              <a:t>nie </a:t>
            </a:r>
            <a:r>
              <a:rPr lang="x-none" dirty="0"/>
              <a:t>dotyczy JST, nie dotyczy jednostek które znajdują się w KRS, </a:t>
            </a:r>
            <a:r>
              <a:rPr lang="pl-PL" dirty="0"/>
              <a:t> </a:t>
            </a:r>
            <a:r>
              <a:rPr lang="x-none" dirty="0" smtClean="0"/>
              <a:t>lub </a:t>
            </a:r>
            <a:r>
              <a:rPr lang="x-none" dirty="0"/>
              <a:t>ewidencji działalności gospodarczej. </a:t>
            </a:r>
            <a:endParaRPr lang="pl-PL" dirty="0" smtClean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pl-PL" i="1" dirty="0"/>
              <a:t>Dokumenty potwierdzające otrzymanie pomocy publicznej/pomocy de </a:t>
            </a:r>
            <a:r>
              <a:rPr lang="pl-PL" i="1" dirty="0" err="1"/>
              <a:t>minimis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– </a:t>
            </a:r>
            <a:r>
              <a:rPr lang="pl-PL" dirty="0" smtClean="0"/>
              <a:t>nie należy załączać w </a:t>
            </a:r>
            <a:r>
              <a:rPr lang="pl-PL" dirty="0"/>
              <a:t>przypadku projektów </a:t>
            </a:r>
            <a:r>
              <a:rPr lang="pl-PL" dirty="0" smtClean="0"/>
              <a:t>nieobjętych </a:t>
            </a:r>
            <a:r>
              <a:rPr lang="pl-PL" dirty="0"/>
              <a:t>pomocą publiczną/pomocą de </a:t>
            </a:r>
            <a:r>
              <a:rPr lang="pl-PL" dirty="0" err="1" smtClean="0"/>
              <a:t>minimis</a:t>
            </a:r>
            <a:r>
              <a:rPr lang="pl-PL" dirty="0" smtClean="0"/>
              <a:t>.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pl-PL" i="1" dirty="0"/>
              <a:t>VAT - formularz oświadczenia do wniosku o dofinansowanie </a:t>
            </a:r>
            <a:r>
              <a:rPr lang="pl-PL" i="1" dirty="0" smtClean="0"/>
              <a:t>– </a:t>
            </a:r>
            <a:r>
              <a:rPr lang="pl-PL" dirty="0" smtClean="0"/>
              <a:t>nie należy załączać, jeśli VAT jest w całości niekwalifikowalny.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pl-PL" dirty="0" smtClean="0"/>
              <a:t>Inne: studium wykonalności, pozwolenie na wycinkę drzew i krzewów, mapy inwestycji, załączniki dot. wkładu niepieniężnego, gdy nie dotyczą etc.</a:t>
            </a:r>
            <a:endParaRPr lang="pl-PL" dirty="0"/>
          </a:p>
        </p:txBody>
      </p:sp>
      <p:sp>
        <p:nvSpPr>
          <p:cNvPr id="5" name="Tytuł 2"/>
          <p:cNvSpPr txBox="1">
            <a:spLocks/>
          </p:cNvSpPr>
          <p:nvPr/>
        </p:nvSpPr>
        <p:spPr>
          <a:xfrm>
            <a:off x="539552" y="102110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9900"/>
                </a:solidFill>
              </a:rPr>
              <a:t>ZAKRES WYPEŁNIANIA DANYCH</a:t>
            </a:r>
            <a:endParaRPr lang="pl-PL" sz="3000" b="1" dirty="0">
              <a:solidFill>
                <a:srgbClr val="0099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5" y="0"/>
            <a:ext cx="5282155" cy="8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586F2D9E-E1E3-445F-B454-EE7D4F1CF8D9}" vid="{F8B81878-C605-4AE4-A7A2-6502FD89733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6989</TotalTime>
  <Words>1998</Words>
  <Application>Microsoft Office PowerPoint</Application>
  <PresentationFormat>Pokaz na ekranie (4:3)</PresentationFormat>
  <Paragraphs>266</Paragraphs>
  <Slides>43</Slides>
  <Notes>43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43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Motyw1</vt:lpstr>
      <vt:lpstr>Motyw pakietu Office</vt:lpstr>
      <vt:lpstr>1_Motyw pakietu Office</vt:lpstr>
      <vt:lpstr>4_Motyw pakietu Office</vt:lpstr>
      <vt:lpstr>5_Motyw pakietu Office</vt:lpstr>
      <vt:lpstr>GENERATOR WNIOSKÓW O DOFINANSOWANIE WYPEŁNIANIE PÓL W FORMULARZU       Szkolenie jest współfinansowane przez Unię Europejską ze środków Europejskiego Funduszu Społecznego w ramach Pomocy Technicznej Regionalnego Programu Operacyjnego Województwa Dolnośląskiego 2014-2020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Mateusz Ostapiuk</cp:lastModifiedBy>
  <cp:revision>568</cp:revision>
  <cp:lastPrinted>2016-07-18T12:46:57Z</cp:lastPrinted>
  <dcterms:created xsi:type="dcterms:W3CDTF">2015-04-22T07:48:15Z</dcterms:created>
  <dcterms:modified xsi:type="dcterms:W3CDTF">2016-07-18T13:29:01Z</dcterms:modified>
</cp:coreProperties>
</file>