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  <p:sldMasterId id="2147483684" r:id="rId2"/>
    <p:sldMasterId id="2147483696" r:id="rId3"/>
  </p:sldMasterIdLst>
  <p:notesMasterIdLst>
    <p:notesMasterId r:id="rId38"/>
  </p:notesMasterIdLst>
  <p:handoutMasterIdLst>
    <p:handoutMasterId r:id="rId39"/>
  </p:handoutMasterIdLst>
  <p:sldIdLst>
    <p:sldId id="547" r:id="rId4"/>
    <p:sldId id="551" r:id="rId5"/>
    <p:sldId id="575" r:id="rId6"/>
    <p:sldId id="519" r:id="rId7"/>
    <p:sldId id="590" r:id="rId8"/>
    <p:sldId id="576" r:id="rId9"/>
    <p:sldId id="572" r:id="rId10"/>
    <p:sldId id="556" r:id="rId11"/>
    <p:sldId id="606" r:id="rId12"/>
    <p:sldId id="607" r:id="rId13"/>
    <p:sldId id="608" r:id="rId14"/>
    <p:sldId id="609" r:id="rId15"/>
    <p:sldId id="610" r:id="rId16"/>
    <p:sldId id="611" r:id="rId17"/>
    <p:sldId id="612" r:id="rId18"/>
    <p:sldId id="613" r:id="rId19"/>
    <p:sldId id="593" r:id="rId20"/>
    <p:sldId id="577" r:id="rId21"/>
    <p:sldId id="578" r:id="rId22"/>
    <p:sldId id="579" r:id="rId23"/>
    <p:sldId id="580" r:id="rId24"/>
    <p:sldId id="581" r:id="rId25"/>
    <p:sldId id="584" r:id="rId26"/>
    <p:sldId id="585" r:id="rId27"/>
    <p:sldId id="583" r:id="rId28"/>
    <p:sldId id="604" r:id="rId29"/>
    <p:sldId id="605" r:id="rId30"/>
    <p:sldId id="586" r:id="rId31"/>
    <p:sldId id="587" r:id="rId32"/>
    <p:sldId id="592" r:id="rId33"/>
    <p:sldId id="588" r:id="rId34"/>
    <p:sldId id="589" r:id="rId35"/>
    <p:sldId id="518" r:id="rId36"/>
    <p:sldId id="569" r:id="rId3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716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6" tIns="46003" rIns="92006" bIns="46003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6" y="4715153"/>
            <a:ext cx="5437506" cy="4466987"/>
          </a:xfrm>
          <a:prstGeom prst="rect">
            <a:avLst/>
          </a:prstGeom>
        </p:spPr>
        <p:txBody>
          <a:bodyPr vert="horz" lIns="92006" tIns="46003" rIns="92006" bIns="46003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716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zlokalizowane w południowej części województwa dolnośląskiego, które należą do czterech powiatów (wałbrzyskiego, kamiennogórskiego, świdnickiego oraz kłodzkiego).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AC865-7261-4991-BE5C-019CD5CCDC88}" type="slidenum">
              <a:rPr lang="pl-PL" smtClean="0">
                <a:solidFill>
                  <a:prstClr val="black"/>
                </a:solidFill>
              </a:rPr>
              <a:pPr/>
              <a:t>3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75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93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98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27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73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61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1653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923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2235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084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06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641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18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330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8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99284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11094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3705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59172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12695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5489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724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67400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477" y="4715153"/>
            <a:ext cx="6408712" cy="478467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477" y="4715153"/>
            <a:ext cx="6408712" cy="478467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401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Więcej na temat wskaźników – definicje, określania wartości bazowej itp. – w zał. 2 do</a:t>
            </a:r>
            <a:r>
              <a:rPr lang="pl-PL" altLang="pl-PL" b="1" u="sng" baseline="0" dirty="0" smtClean="0"/>
              <a:t> reg. Konkursu</a:t>
            </a:r>
          </a:p>
          <a:p>
            <a:r>
              <a:rPr lang="pl-PL" altLang="pl-PL" b="1" u="sng" dirty="0" smtClean="0"/>
              <a:t>.</a:t>
            </a:r>
          </a:p>
          <a:p>
            <a:endParaRPr lang="pl-PL" altLang="pl-PL" b="1" u="sng" dirty="0" smtClean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dirty="0">
                <a:latin typeface="Arial" pitchFamily="34" charset="0"/>
                <a:cs typeface="Arial" pitchFamily="34" charset="0"/>
              </a:rPr>
              <a:t>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87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2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8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7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8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411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00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880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87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4930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1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16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2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687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023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12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2016-07-18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3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2016-07-18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2016-07-18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2016-07-18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797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w.walbrzych.eu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mailto:pife.walbrzych@dolnyslask.pl" TargetMode="External"/><Relationship Id="rId4" Type="http://schemas.openxmlformats.org/officeDocument/2006/relationships/hyperlink" Target="mailto:pife@dolnyslask.pl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now-ipaw.dolnyslask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712968" cy="2090663"/>
          </a:xfrm>
        </p:spPr>
        <p:txBody>
          <a:bodyPr>
            <a:noAutofit/>
          </a:bodyPr>
          <a:lstStyle/>
          <a:p>
            <a:r>
              <a:rPr lang="pl-PL" sz="3600" dirty="0" smtClean="0"/>
              <a:t>Podstawowe założenia konkursu </a:t>
            </a:r>
            <a:br>
              <a:rPr lang="pl-PL" sz="3600" dirty="0" smtClean="0"/>
            </a:br>
            <a:r>
              <a:rPr lang="pl-PL" sz="3600" dirty="0" smtClean="0"/>
              <a:t>w ramach Działania 6.3.4</a:t>
            </a:r>
            <a:r>
              <a:rPr lang="pl-PL" sz="3600" i="1" dirty="0" smtClean="0"/>
              <a:t> Rewitalizacja zdegradowanych obszarów – ZIT AW </a:t>
            </a:r>
            <a:br>
              <a:rPr lang="pl-PL" sz="3600" i="1" dirty="0" smtClean="0"/>
            </a:br>
            <a:r>
              <a:rPr lang="pl-PL" sz="3600" dirty="0" smtClean="0"/>
              <a:t>RPO WD 2014-2020</a:t>
            </a:r>
            <a:endParaRPr lang="pl-PL" sz="36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55168"/>
          </a:xfrm>
        </p:spPr>
        <p:txBody>
          <a:bodyPr>
            <a:normAutofit lnSpcReduction="10000"/>
          </a:bodyPr>
          <a:lstStyle/>
          <a:p>
            <a:r>
              <a:rPr lang="pl-PL" b="1" i="1" dirty="0" smtClean="0">
                <a:solidFill>
                  <a:schemeClr val="tx1"/>
                </a:solidFill>
              </a:rPr>
              <a:t>6.3.4 typ B: Remont, odnowa części wspólnych wielorodzinnych budynków mieszkalnych</a:t>
            </a:r>
            <a:br>
              <a:rPr lang="pl-PL" b="1" i="1" dirty="0" smtClean="0">
                <a:solidFill>
                  <a:schemeClr val="tx1"/>
                </a:solidFill>
              </a:rPr>
            </a:br>
            <a:endParaRPr lang="pl-PL" b="1" i="1" dirty="0" smtClean="0">
              <a:solidFill>
                <a:schemeClr val="tx1"/>
              </a:solidFill>
            </a:endParaRPr>
          </a:p>
          <a:p>
            <a:r>
              <a:rPr lang="pl-PL" b="1" i="1" dirty="0" smtClean="0">
                <a:solidFill>
                  <a:schemeClr val="tx1"/>
                </a:solidFill>
              </a:rPr>
              <a:t/>
            </a:r>
            <a:br>
              <a:rPr lang="pl-PL" b="1" i="1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Wałbrzych, 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smtClean="0">
                <a:solidFill>
                  <a:schemeClr val="tx1"/>
                </a:solidFill>
              </a:rPr>
              <a:t>19.</a:t>
            </a:r>
            <a:r>
              <a:rPr lang="pl-PL" sz="2100" dirty="0" smtClean="0">
                <a:solidFill>
                  <a:schemeClr val="tx1"/>
                </a:solidFill>
              </a:rPr>
              <a:t>07.2016 r.</a:t>
            </a:r>
          </a:p>
          <a:p>
            <a:endParaRPr lang="pl-PL" b="1" i="1" dirty="0" smtClean="0">
              <a:solidFill>
                <a:schemeClr val="tx1"/>
              </a:solidFill>
            </a:endParaRPr>
          </a:p>
          <a:p>
            <a:endParaRPr lang="pl-PL" b="1" i="1" dirty="0" smtClean="0">
              <a:solidFill>
                <a:schemeClr val="tx1"/>
              </a:solidFill>
            </a:endParaRPr>
          </a:p>
          <a:p>
            <a:endParaRPr lang="pl-PL" b="1" i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980728"/>
            <a:ext cx="849694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ujęte w RPO WD 2014-2020, SZOOP RPO WD 2014-2020: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    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Produktu</a:t>
            </a:r>
          </a:p>
          <a:p>
            <a:pPr marL="342900" indent="-342900"/>
            <a:r>
              <a:rPr lang="pl-PL" sz="1400" i="1" dirty="0" smtClean="0"/>
              <a:t>      „</a:t>
            </a:r>
            <a:r>
              <a:rPr lang="pl-PL" sz="1400" i="1" dirty="0"/>
              <a:t>Liczba wspartych obiektów infrastruktury zlokalizowanych na rewitalizowanych </a:t>
            </a:r>
            <a:r>
              <a:rPr lang="pl-PL" sz="1400" i="1" dirty="0" smtClean="0"/>
              <a:t>obszarach </a:t>
            </a:r>
            <a:r>
              <a:rPr lang="pl-PL" sz="1400" i="1" dirty="0"/>
              <a:t>[szt</a:t>
            </a:r>
            <a:r>
              <a:rPr lang="pl-PL" sz="1400" i="1" dirty="0" smtClean="0"/>
              <a:t>.]”</a:t>
            </a:r>
          </a:p>
          <a:p>
            <a:pPr marL="342900" indent="-342900"/>
            <a:endParaRPr lang="pl-PL" sz="1400" i="1" dirty="0"/>
          </a:p>
          <a:p>
            <a:pPr marL="342900" indent="-342900" algn="just"/>
            <a:r>
              <a:rPr lang="pl-PL" sz="1400" dirty="0"/>
              <a:t> </a:t>
            </a:r>
            <a:r>
              <a:rPr lang="pl-PL" sz="1400" dirty="0" smtClean="0"/>
              <a:t>      Definicja: Nowy </a:t>
            </a:r>
            <a:r>
              <a:rPr lang="pl-PL" sz="1400" dirty="0"/>
              <a:t>obiekt oznacza obiekt </a:t>
            </a:r>
            <a:r>
              <a:rPr lang="pl-PL" sz="1400" dirty="0" smtClean="0"/>
              <a:t>wybudowany </a:t>
            </a:r>
            <a:r>
              <a:rPr lang="pl-PL" sz="1400" b="1" dirty="0" smtClean="0"/>
              <a:t>(w </a:t>
            </a:r>
            <a:r>
              <a:rPr lang="pl-PL" sz="1400" b="1" dirty="0"/>
              <a:t>działaniu </a:t>
            </a:r>
            <a:r>
              <a:rPr lang="pl-PL" sz="1400" b="1" dirty="0" smtClean="0"/>
              <a:t>6.3.B </a:t>
            </a:r>
            <a:r>
              <a:rPr lang="pl-PL" sz="1400" b="1" dirty="0"/>
              <a:t>nie ma możliwości budowy nowych </a:t>
            </a:r>
            <a:r>
              <a:rPr lang="pl-PL" sz="1400" b="1" dirty="0" smtClean="0"/>
              <a:t>obiektów). </a:t>
            </a:r>
            <a:r>
              <a:rPr lang="pl-PL" sz="1400" dirty="0"/>
              <a:t>Budowa, zgodnie z prawem budowlanym, oznacza </a:t>
            </a:r>
            <a:r>
              <a:rPr lang="pl-PL" sz="1400" dirty="0" smtClean="0"/>
              <a:t>wykonanie obiektu </a:t>
            </a:r>
            <a:r>
              <a:rPr lang="pl-PL" sz="1400" dirty="0"/>
              <a:t>budowlanego w określonym miejscu, a także odbudowę, rozbudowę, nadbudowę </a:t>
            </a:r>
            <a:r>
              <a:rPr lang="pl-PL" sz="1400" dirty="0" smtClean="0"/>
              <a:t>obiektu budowlanego</a:t>
            </a:r>
            <a:r>
              <a:rPr lang="pl-PL" sz="1400" dirty="0"/>
              <a:t>. </a:t>
            </a:r>
            <a:endParaRPr lang="pl-PL" sz="1400" dirty="0" smtClean="0"/>
          </a:p>
          <a:p>
            <a:pPr marL="342900" indent="-342900" algn="just"/>
            <a:endParaRPr lang="pl-PL" sz="1400" dirty="0"/>
          </a:p>
          <a:p>
            <a:pPr marL="342900" indent="-342900" algn="just"/>
            <a:r>
              <a:rPr lang="pl-PL" sz="1400" dirty="0" smtClean="0"/>
              <a:t>       We </a:t>
            </a:r>
            <a:r>
              <a:rPr lang="pl-PL" sz="1400" dirty="0"/>
              <a:t>wskaźniku należy również wykazać obiekty przebudowane, przez co należy rozumieć wykonywanie robót budowlanych, w wyniku których następuje zmiana parametrów użytkowych lub technicznych istniejącego obiektu budowlanego, z wyjątkiem charakterystycznych parametrów, jak: kubatura, powierzchnia zabudowy, wysokość, długość, szerokość bądź liczba kondygnacji. </a:t>
            </a:r>
            <a:endParaRPr lang="pl-PL" sz="1400" dirty="0" smtClean="0"/>
          </a:p>
          <a:p>
            <a:pPr marL="342900" indent="-342900" algn="just">
              <a:spcBef>
                <a:spcPts val="600"/>
              </a:spcBef>
            </a:pPr>
            <a:r>
              <a:rPr lang="pl-PL" sz="1400" dirty="0" smtClean="0"/>
              <a:t>       Przekształcenie </a:t>
            </a:r>
            <a:r>
              <a:rPr lang="pl-PL" sz="1400" dirty="0"/>
              <a:t>oznacza zmianę celu funkcjonowania danego obiektu. Przez rewitalizację należy rozumieć kompleksowy, skoordynowany, wieloletni, prowadzony na </a:t>
            </a:r>
            <a:r>
              <a:rPr lang="pl-PL" sz="1400" dirty="0" smtClean="0"/>
              <a:t>określonym </a:t>
            </a:r>
            <a:r>
              <a:rPr lang="pl-PL" sz="1400" dirty="0"/>
              <a:t>obszarze proces przemian przestrzennych, technicznych, społecznych </a:t>
            </a:r>
            <a:r>
              <a:rPr lang="pl-PL" sz="1400" dirty="0" smtClean="0"/>
              <a:t>i </a:t>
            </a:r>
            <a:r>
              <a:rPr lang="pl-PL" sz="1400" dirty="0"/>
              <a:t>ekonomicznych, koordynowany przez samorząd terytorialny (głównie lokalny) w celu wyprowadzenia tego obszaru ze stanu kryzysowego, poprzez nadanie mu nowej jakości funkcjonalnej i stworzenie warunków do jego rozwoju, w oparciu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o </a:t>
            </a:r>
            <a:r>
              <a:rPr lang="pl-PL" sz="1400" dirty="0"/>
              <a:t>charakterystyczne uwarunkowania endogeniczne. </a:t>
            </a:r>
          </a:p>
          <a:p>
            <a:pPr marL="342900" indent="-342900" algn="just">
              <a:spcBef>
                <a:spcPts val="600"/>
              </a:spcBef>
            </a:pPr>
            <a:r>
              <a:rPr lang="pl-PL" sz="1400" dirty="0"/>
              <a:t>	</a:t>
            </a:r>
            <a:r>
              <a:rPr lang="pl-PL" sz="1400" dirty="0" smtClean="0"/>
              <a:t>Zgodnie </a:t>
            </a:r>
            <a:r>
              <a:rPr lang="pl-PL" sz="1400" dirty="0"/>
              <a:t>z powyższym, rewitalizacja ma charakter kompleksowy, tym samym w jej ramach prowadzony jest szereg wielowątkowych, wzajemnie uzupełniających się i wzmacniających działań, mających na celu wywołanie jakościowej pozytywnej zmiany na zidentyfikowanym obszarze. </a:t>
            </a:r>
          </a:p>
          <a:p>
            <a:pPr marL="342900" indent="-342900" algn="just"/>
            <a:endParaRPr lang="pl-PL" sz="1400" dirty="0"/>
          </a:p>
          <a:p>
            <a:pPr marL="342900" indent="-342900"/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1020885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</a:t>
            </a:r>
            <a:r>
              <a:rPr lang="pl-PL" b="1" u="sng" dirty="0">
                <a:solidFill>
                  <a:prstClr val="black"/>
                </a:solidFill>
                <a:latin typeface="+mj-lt"/>
              </a:rPr>
              <a:t>ujęte w RPO WD 2014-2020, SZOOP RPO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WD 2014-2020:</a:t>
            </a:r>
          </a:p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r>
              <a:rPr lang="pl-PL" sz="1400" b="1" dirty="0"/>
              <a:t>W przypadku wskaźników „Wyremontowane budynki mieszkalne na obszarach miejskich” wnioskodawca  zobowiązany jest do wskazania zarówno budynków oraz jednostek mieszkalnych. </a:t>
            </a:r>
            <a:endParaRPr lang="pl-PL" sz="1400" dirty="0"/>
          </a:p>
          <a:p>
            <a:endParaRPr lang="pl-PL" sz="1400" dirty="0" smtClean="0"/>
          </a:p>
          <a:p>
            <a:pPr algn="just"/>
            <a:r>
              <a:rPr lang="pl-PL" sz="1400" dirty="0" smtClean="0"/>
              <a:t>„</a:t>
            </a:r>
            <a:r>
              <a:rPr lang="pl-PL" sz="1400" dirty="0"/>
              <a:t>Wyremontowane budynki mieszkalne na obszarach miejskich” [szt.]) wskaźnik programowy RPO WD –  w tym wypadku należy określić wskaźnik wyrażony liczbowo w postaci budynków w projekcie. </a:t>
            </a:r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r>
              <a:rPr lang="pl-PL" sz="1400" dirty="0" smtClean="0"/>
              <a:t>Natomiast </a:t>
            </a:r>
            <a:r>
              <a:rPr lang="pl-PL" sz="1400" dirty="0"/>
              <a:t>we wskaźniku „Wyremontowane budynki mieszkalne na obszarach miejskich” liczony </a:t>
            </a:r>
            <a:r>
              <a:rPr lang="pl-PL" sz="1400" dirty="0" smtClean="0"/>
              <a:t>w </a:t>
            </a:r>
            <a:r>
              <a:rPr lang="pl-PL" sz="1400" dirty="0"/>
              <a:t>jednostkach mieszkalnych należy podać liczbę mieszkań w rewitalizowanych budynkach. </a:t>
            </a:r>
          </a:p>
          <a:p>
            <a:r>
              <a:rPr lang="pl-PL" sz="1400" dirty="0"/>
              <a:t> </a:t>
            </a:r>
          </a:p>
          <a:p>
            <a:r>
              <a:rPr lang="pl-PL" sz="1400" dirty="0"/>
              <a:t>Wnioskodawca zobligowany  jest do wskazania obu powyższych wskaźników „</a:t>
            </a:r>
            <a:r>
              <a:rPr lang="pl-PL" sz="1400" i="1" dirty="0"/>
              <a:t>Wyremontowane budynki mieszkalne na obszarach miejskich”</a:t>
            </a:r>
            <a:r>
              <a:rPr lang="pl-PL" sz="1400" dirty="0"/>
              <a:t>, raz liczonego w sztukach, tzn. należy  określić ilość budynków, a w drugim przypadku podać liczbę jednostek mieszkalnych we wskazanym wcześniej budynku. </a:t>
            </a:r>
          </a:p>
          <a:p>
            <a:r>
              <a:rPr lang="pl-PL" sz="1400" b="1" dirty="0"/>
              <a:t> </a:t>
            </a:r>
            <a:endParaRPr lang="pl-PL" sz="1400" dirty="0"/>
          </a:p>
          <a:p>
            <a:r>
              <a:rPr lang="pl-PL" sz="1600" b="1" dirty="0"/>
              <a:t>Należy traktować </a:t>
            </a:r>
            <a:r>
              <a:rPr lang="pl-PL" sz="1600" b="1" dirty="0" smtClean="0"/>
              <a:t>„</a:t>
            </a:r>
            <a:r>
              <a:rPr lang="pl-PL" sz="1600" b="1" i="1" dirty="0"/>
              <a:t>Wyremontowane budynki mieszkalne na obszarach </a:t>
            </a:r>
            <a:r>
              <a:rPr lang="pl-PL" sz="1600" b="1" i="1" dirty="0" smtClean="0"/>
              <a:t>miejskich” </a:t>
            </a:r>
            <a:r>
              <a:rPr lang="pl-PL" sz="1600" b="1" dirty="0" smtClean="0"/>
              <a:t>jako </a:t>
            </a:r>
            <a:r>
              <a:rPr lang="pl-PL" sz="1600" b="1" dirty="0"/>
              <a:t>dwa odrębne wskaźniki</a:t>
            </a:r>
            <a:r>
              <a:rPr lang="pl-PL" sz="1600" b="1" dirty="0" smtClean="0"/>
              <a:t>. </a:t>
            </a:r>
            <a:endParaRPr lang="pl-PL" sz="1600" dirty="0"/>
          </a:p>
          <a:p>
            <a:endParaRPr lang="pl-PL" sz="1400" u="sng" dirty="0"/>
          </a:p>
          <a:p>
            <a:endParaRPr lang="pl-PL" sz="1400" u="sng" dirty="0"/>
          </a:p>
          <a:p>
            <a:endParaRPr lang="pl-PL" sz="1400" u="sng" dirty="0" smtClean="0"/>
          </a:p>
          <a:p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20556276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1400" b="1" dirty="0" smtClean="0"/>
          </a:p>
          <a:p>
            <a:pPr algn="just"/>
            <a:r>
              <a:rPr lang="pl-PL" sz="1600" b="1" dirty="0" smtClean="0"/>
              <a:t>W </a:t>
            </a:r>
            <a:r>
              <a:rPr lang="pl-PL" sz="1600" b="1" dirty="0"/>
              <a:t>ramach Działania 6.3 Rewitalizacja zdegradowanych obszarów – na poziomie SZOOP RPO WD 2014-2020 nie wskazano wskaźników o charakterze rezultatu bezpośredniego.</a:t>
            </a:r>
            <a:endParaRPr lang="pl-PL" sz="1600" dirty="0"/>
          </a:p>
          <a:p>
            <a:pPr algn="just"/>
            <a:endParaRPr lang="pl-PL" sz="1400" b="1" dirty="0" smtClean="0"/>
          </a:p>
          <a:p>
            <a:pPr algn="just"/>
            <a:r>
              <a:rPr lang="pl-PL" sz="1400" b="1" dirty="0" smtClean="0"/>
              <a:t>Jednakże </a:t>
            </a:r>
            <a:r>
              <a:rPr lang="pl-PL" sz="1400" b="1" dirty="0"/>
              <a:t>wszyscy wnioskodawcy są zobligowani do </a:t>
            </a:r>
            <a:r>
              <a:rPr lang="pl-PL" sz="1400" b="1" dirty="0" smtClean="0"/>
              <a:t>określenia wskaźników </a:t>
            </a:r>
            <a:br>
              <a:rPr lang="pl-PL" sz="1400" b="1" dirty="0" smtClean="0"/>
            </a:br>
            <a:r>
              <a:rPr lang="pl-PL" sz="1400" b="1" dirty="0" smtClean="0"/>
              <a:t>o </a:t>
            </a:r>
            <a:r>
              <a:rPr lang="pl-PL" sz="1400" b="1" dirty="0"/>
              <a:t>charakterze rezultatu bezpośredniego – horyzontalnych, jeśli są adekwatne do celu </a:t>
            </a:r>
            <a:r>
              <a:rPr lang="pl-PL" sz="1400" b="1" dirty="0" smtClean="0"/>
              <a:t>projektu.</a:t>
            </a:r>
            <a:endParaRPr lang="pl-PL" sz="16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400" dirty="0"/>
              <a:t>Dodatkowo w ramach wniosku o dofinansowanie Wnioskodawca może określić inne, dodatkowe wskaźniki specyficzne dla danego projektu, o ile będzie to niezbędne dla prawidłowej realizacji projektu (tzw. wskaźniki projektowe</a:t>
            </a:r>
            <a:r>
              <a:rPr lang="pl-PL" sz="1400" dirty="0" smtClean="0"/>
              <a:t>).</a:t>
            </a:r>
          </a:p>
          <a:p>
            <a:endParaRPr lang="pl-PL" sz="1400" dirty="0"/>
          </a:p>
          <a:p>
            <a:pPr algn="just"/>
            <a:r>
              <a:rPr lang="pl-PL" sz="1400" dirty="0"/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</a:t>
            </a:r>
            <a:r>
              <a:rPr lang="pl-PL" sz="1400" dirty="0" smtClean="0"/>
              <a:t>wskaźnika.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7032905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Kwestie dotyczące pomocy publicznej/pomoc de </a:t>
            </a:r>
            <a:r>
              <a:rPr lang="pl-PL" sz="1600" b="1" dirty="0" err="1" smtClean="0"/>
              <a:t>minimis</a:t>
            </a:r>
            <a:r>
              <a:rPr lang="pl-PL" sz="1600" b="1" dirty="0" smtClean="0"/>
              <a:t>:</a:t>
            </a:r>
          </a:p>
          <a:p>
            <a:endParaRPr lang="pl-PL" sz="1600" b="1" dirty="0" smtClean="0"/>
          </a:p>
          <a:p>
            <a:pPr algn="just"/>
            <a:r>
              <a:rPr lang="pl-PL" sz="1600" u="sng" dirty="0"/>
              <a:t>W niniejszym naborze występowanie pomocy publicznej zależy od typu wnioskodawcy </a:t>
            </a:r>
            <a:r>
              <a:rPr lang="pl-PL" sz="1600" u="sng" dirty="0" smtClean="0"/>
              <a:t/>
            </a:r>
            <a:br>
              <a:rPr lang="pl-PL" sz="1600" u="sng" dirty="0" smtClean="0"/>
            </a:br>
            <a:r>
              <a:rPr lang="pl-PL" sz="1600" u="sng" dirty="0" smtClean="0"/>
              <a:t>i </a:t>
            </a:r>
            <a:r>
              <a:rPr lang="pl-PL" sz="1600" u="sng" dirty="0"/>
              <a:t>zakresu projektu.</a:t>
            </a:r>
          </a:p>
          <a:p>
            <a:endParaRPr lang="pl-PL" sz="1600" b="1" dirty="0" smtClean="0"/>
          </a:p>
          <a:p>
            <a:pPr algn="just"/>
            <a:r>
              <a:rPr lang="pl-PL" sz="1400" u="sng" dirty="0"/>
              <a:t>Z zasady pomoc publiczna nie wystąpi </a:t>
            </a:r>
            <a:r>
              <a:rPr lang="pl-PL" sz="1400" dirty="0"/>
              <a:t>w przypadku projektów realizowanych przez </a:t>
            </a:r>
            <a:r>
              <a:rPr lang="pl-PL" sz="1400" b="1" dirty="0"/>
              <a:t>wspólnoty mieszkaniowe. </a:t>
            </a:r>
            <a:r>
              <a:rPr lang="pl-PL" sz="1400" dirty="0"/>
              <a:t>Zgodnie z ustawą z dnia 24 czerwca 1994 r. o własności lokali, wspólnoty mieszkaniowe stanowią zrzeszenie właścicieli lokali określonej nieruchomości, utworzone w celu sprawowania zarządu nieruchomością wspólną, w granicach zakreślonych prawem które nie prowadzą działalności gospodarczej. </a:t>
            </a:r>
          </a:p>
          <a:p>
            <a:endParaRPr lang="pl-PL" sz="1400" dirty="0" smtClean="0"/>
          </a:p>
          <a:p>
            <a:pPr algn="just"/>
            <a:r>
              <a:rPr lang="pl-PL" sz="1400" dirty="0" smtClean="0"/>
              <a:t>Jednakże</a:t>
            </a:r>
            <a:r>
              <a:rPr lang="pl-PL" sz="1400" dirty="0"/>
              <a:t>, w przypadku prowadzenia działalności gospodarczej przez poszczególnych członków  wspólnoty mieszkaniowej, którzy prowadzą działalność gospodarczą w lokalach zarządzanych przez wspólnotę mieszkaniową, mogą być oni beneficjentami pomocy publicznej. Dlatego celem uniknięcia pomocy publicznej w takiej sytuacji zaleca się proporcjonalne obniżenie wartości wydatków kwalifikowalnych (przykładowo w budynku znajduje się 10 lokali z czego w 1 prowadzona jest działalność gospodarcza to należy na zasadzie proporcji – łączna powierzchnia wszystkich mieszkań/powierzchnia mieszkania w którym prowadzona jest działalność </a:t>
            </a:r>
            <a:r>
              <a:rPr lang="pl-PL" sz="1400" dirty="0" smtClean="0"/>
              <a:t>gospodarcza </a:t>
            </a:r>
            <a:r>
              <a:rPr lang="pl-PL" sz="1400" dirty="0"/>
              <a:t>– obniżyć poziom dofinansowania.  Zastosowane może również być oświadczenie, iż w żadnym z lokali w budynku nie jest prowadzona działalność gospodarcza. Jeżeli natomiast wspólnota nie zastosuje żadnego ze wskazanych rozwiązań  to w projekcie wystąpi pomoc publiczna na tzw. drugim poziomie i wspólnota będzie wówczas zobowiązana w umowie o dofinansowanie do udzielenia tej pomocy dla swojego członka (a więc przedsiębiorcy), z zachowaniem wszystkich obowiązków z tym związanych.</a:t>
            </a:r>
          </a:p>
          <a:p>
            <a:endParaRPr lang="pl-PL" sz="1400" b="1" dirty="0" smtClean="0"/>
          </a:p>
          <a:p>
            <a:endParaRPr lang="pl-PL" sz="14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 </a:t>
            </a: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25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Kwestie dotyczące pomocy publicznej/pomoc de </a:t>
            </a:r>
            <a:r>
              <a:rPr lang="pl-PL" sz="1600" b="1" dirty="0" err="1" smtClean="0"/>
              <a:t>minimis</a:t>
            </a:r>
            <a:r>
              <a:rPr lang="pl-PL" sz="1600" b="1" dirty="0" smtClean="0"/>
              <a:t>:</a:t>
            </a:r>
          </a:p>
          <a:p>
            <a:endParaRPr lang="pl-PL" sz="1400" b="1" dirty="0" smtClean="0"/>
          </a:p>
          <a:p>
            <a:endParaRPr lang="pl-PL" sz="1400" b="1" dirty="0" smtClean="0"/>
          </a:p>
          <a:p>
            <a:pPr algn="just"/>
            <a:r>
              <a:rPr lang="pl-PL" sz="1400" dirty="0"/>
              <a:t>W przypadku </a:t>
            </a:r>
            <a:r>
              <a:rPr lang="pl-PL" sz="1400" b="1" dirty="0"/>
              <a:t>spółdzielni mieszkaniowych </a:t>
            </a:r>
            <a:r>
              <a:rPr lang="pl-PL" sz="1400" dirty="0"/>
              <a:t>oraz </a:t>
            </a:r>
            <a:r>
              <a:rPr lang="pl-PL" sz="1400" b="1" dirty="0"/>
              <a:t>Towarzystw Budownictwa Społecznego </a:t>
            </a:r>
            <a:r>
              <a:rPr lang="pl-PL" sz="1400" dirty="0" smtClean="0"/>
              <a:t> - </a:t>
            </a:r>
            <a:r>
              <a:rPr lang="pl-PL" sz="1400" dirty="0"/>
              <a:t>podmioty te prowadzą działalność gospodarczą – wobec czego projekty realizowane przez te podmioty będą w całości objęte pomocą publiczną</a:t>
            </a:r>
            <a:r>
              <a:rPr lang="pl-PL" sz="1400" dirty="0" smtClean="0"/>
              <a:t>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 smtClean="0"/>
              <a:t>Wsparcie </a:t>
            </a:r>
            <a:r>
              <a:rPr lang="pl-PL" sz="1400" dirty="0"/>
              <a:t>przyznane na realizację inwestycji w lokalach wchodzących w skład mieszkaniowego zasobu gminy, niestanowiących lokali socjalnych (tzw. mieszkania komunalne) co do zasady nie będzie stanowić pomocy publicznej w rozumieniu art. 107 ust 1 Traktatu o funkcjonowaniu UE, ze względu na brak spełnienia przesłanki zakłócenia konkurencji i wpływu na wymianę handlową między państwami członkowskimi UE. </a:t>
            </a:r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W przypadku pozostałych wnioskodawców ewentualne wystąpienie pomocy publicznej – należy każdorazowo badać indywidualnie (obowiązek taki ciąży po stronie wnioskodawcy).  </a:t>
            </a:r>
          </a:p>
          <a:p>
            <a:pPr algn="just"/>
            <a:endParaRPr lang="pl-PL" sz="1400" b="1" dirty="0" smtClean="0"/>
          </a:p>
          <a:p>
            <a:pPr algn="just"/>
            <a:r>
              <a:rPr lang="pl-PL" sz="1600" dirty="0"/>
              <a:t>Istnieje możliwość realizacji projektów „mieszanych”, tzn. objętych w części pomocą publiczną (tj. w zakresie w jakim dot. działalności gospodarczej wnioskodawcy) a w części wsparciem niestanowiącym pomocy (tj. w zakresie prowadzonej działalności niegospodarczej). </a:t>
            </a:r>
          </a:p>
          <a:p>
            <a:endParaRPr lang="pl-PL" sz="2000" b="1" dirty="0" smtClean="0"/>
          </a:p>
          <a:p>
            <a:pPr algn="just"/>
            <a:r>
              <a:rPr lang="pl-PL" sz="1600" dirty="0"/>
              <a:t>Dotyczy to wyłącznie takich projektów, gdzie istnieje możliwość wyodrębnienia elementów projektu przyporządkowanych do działalności gospodarczej i niegospodarczej wnioskodawcy. 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 </a:t>
            </a: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75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Kwestie dotyczące pomocy publicznej/pomoc de </a:t>
            </a:r>
            <a:r>
              <a:rPr lang="pl-PL" sz="1600" b="1" dirty="0" err="1" smtClean="0"/>
              <a:t>minimis</a:t>
            </a:r>
            <a:r>
              <a:rPr lang="pl-PL" sz="1600" b="1" dirty="0" smtClean="0"/>
              <a:t>:</a:t>
            </a:r>
          </a:p>
          <a:p>
            <a:endParaRPr lang="pl-PL" sz="1400" b="1" dirty="0" smtClean="0"/>
          </a:p>
          <a:p>
            <a:pPr algn="just"/>
            <a:r>
              <a:rPr lang="pl-PL" sz="1400" dirty="0" smtClean="0"/>
              <a:t>Istnieje </a:t>
            </a:r>
            <a:r>
              <a:rPr lang="pl-PL" sz="1400" dirty="0"/>
              <a:t>możliwość realizacji projektów „mieszanych”, tzn. objętych w części pomocą publiczną (tj. w zakresie w jakim dot. działalności gospodarczej wnioskodawcy) a w części wsparciem niestanowiącym pomocy (tj. w zakresie prowadzonej działalności niegospodarczej). 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dirty="0"/>
              <a:t>Dotyczy to wyłącznie takich projektów, gdzie istnieje możliwość wyodrębnienia elementów projektu przyporządkowanych do działalności gospodarczej i niegospodarczej wnioskodawcy. </a:t>
            </a:r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Sytuacja taka może mieć miejsce w szczególności w przypadku gdy elementem projektu jest instalacja OZE, której wystąpienie w projekcie – jeżeli wiąże się z jednoczesnym podłączeniem tych instalacji do sieci energetycznych – każdorazowo będzie uznawane za wystąpienie pomocy publicznej. W takim przypadku wydatki na taką instalację objęte będą reżimem pomocy publicznej (pomocy de minimis).</a:t>
            </a:r>
          </a:p>
          <a:p>
            <a:pPr algn="just"/>
            <a:r>
              <a:rPr lang="pl-PL" sz="1400" dirty="0"/>
              <a:t>W powyższym przypadku należy pamiętać o konieczności prowadzenia rozdzielnej rachunkowości dla działalności gospodarczej i niegospodarczej – przez cały okres realizacji projektu i okres trwałości. </a:t>
            </a:r>
            <a:endParaRPr lang="pl-PL" sz="1400" dirty="0" smtClean="0"/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r>
              <a:rPr lang="pl-PL" sz="1400" dirty="0"/>
              <a:t>Konsekwencją niedochowania powyższych warunków w okresie trwałości projektu może być częściowy lub całkowity zwrot dofinansowania. </a:t>
            </a:r>
          </a:p>
          <a:p>
            <a:pPr algn="just"/>
            <a:r>
              <a:rPr lang="pl-PL" sz="1400" dirty="0"/>
              <a:t>W przypadku zastosowania zapisów Rozporządzenia Komisji (UE) nr 651/2014 z 17 czerwca 2014 roku uznające niektóre rodzaje pomocy za zgodne z rynkiem wewnętrznym w zastosowaniu art. 107 i 108 Traktatu,  konieczne jest spełnienie wszystkich warunków określonych w tym rozporządzeniu, np.  „efektu zachęty” (czyli rozpoczęcie realizacji projektu po złożeniu wniosku o dofinansowanie).</a:t>
            </a:r>
          </a:p>
          <a:p>
            <a:pPr algn="just"/>
            <a:endParaRPr lang="pl-PL" sz="1400" dirty="0" smtClean="0"/>
          </a:p>
          <a:p>
            <a:pPr algn="just"/>
            <a:r>
              <a:rPr lang="pl-PL" sz="1400" dirty="0" smtClean="0"/>
              <a:t>W </a:t>
            </a:r>
            <a:r>
              <a:rPr lang="pl-PL" sz="1400" dirty="0"/>
              <a:t>przypadku projektów „mieszanych” konieczność spełnienia „efektu zachęty” oznacza rozpoczęcie realizacji części projektu objętej pomocą publiczną po złożeniu wniosku o dofinansowanie.</a:t>
            </a:r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321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Kwestie dotyczące pomocy publicznej/pomoc de </a:t>
            </a:r>
            <a:r>
              <a:rPr lang="pl-PL" sz="1600" b="1" dirty="0" err="1" smtClean="0"/>
              <a:t>minimis</a:t>
            </a:r>
            <a:r>
              <a:rPr lang="pl-PL" sz="1600" b="1" dirty="0" smtClean="0"/>
              <a:t>:</a:t>
            </a:r>
          </a:p>
          <a:p>
            <a:endParaRPr lang="pl-PL" sz="1400" b="1" dirty="0" smtClean="0"/>
          </a:p>
          <a:p>
            <a:pPr>
              <a:lnSpc>
                <a:spcPct val="150000"/>
              </a:lnSpc>
            </a:pPr>
            <a:r>
              <a:rPr lang="pl-PL" sz="1400" dirty="0"/>
              <a:t>W przypadku stwierdzenia przez wnioskodawcę występowania pomocy publicznej w projekcie, znajdą zastosowanie właściwe przepisy prawa wspólnotowego i krajowego dotyczące zasad udzielania tej pomocy, obowiązujące w momencie udzielania wsparcia</a:t>
            </a:r>
            <a:r>
              <a:rPr lang="pl-PL" sz="1400" dirty="0" smtClean="0"/>
              <a:t>.</a:t>
            </a:r>
            <a:endParaRPr lang="pl-PL" sz="14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1400" dirty="0" smtClean="0"/>
              <a:t>Rozporządzenie </a:t>
            </a:r>
            <a:r>
              <a:rPr lang="pl-PL" sz="1400" dirty="0"/>
              <a:t>Komisji (UE) nr 651/2014 z dn. 17 czerwca 2014. uznające niektóre rodzaje pomocy za zgodne z rynkiem wewnętrznym w zastosowaniu art. 107 i 108 Traktatu [GBER</a:t>
            </a:r>
            <a:r>
              <a:rPr lang="pl-PL" sz="1400" dirty="0" smtClean="0"/>
              <a:t>]:</a:t>
            </a:r>
            <a:endParaRPr lang="pl-PL" sz="14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art. 37 Pomoc inwestycyjna na wcześniejsze dostosowanie do przyszłych norm unijnych;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art. 38 Pomoc inwestycyjna na środki wspierające efektywność energetyczną;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art. 41 Pomoc inwestycyjna na propagowanie energii ze źródeł odnawialnych</a:t>
            </a:r>
            <a:r>
              <a:rPr lang="pl-PL" sz="14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pl-PL" sz="1400" dirty="0" smtClean="0"/>
              <a:t>Jako </a:t>
            </a:r>
            <a:r>
              <a:rPr lang="pl-PL" sz="1400" dirty="0"/>
              <a:t>alternatywę dopuszcza się także możliwość zastosowania  przepisów o pomocy de minimis (wybór schematu należy do Wnioskodawcy</a:t>
            </a:r>
            <a:r>
              <a:rPr lang="pl-PL" sz="1400" dirty="0" smtClean="0"/>
              <a:t>):</a:t>
            </a:r>
            <a:endParaRPr lang="pl-PL" sz="1400" dirty="0"/>
          </a:p>
          <a:p>
            <a:pPr>
              <a:lnSpc>
                <a:spcPct val="150000"/>
              </a:lnSpc>
            </a:pPr>
            <a:r>
              <a:rPr lang="pl-PL" sz="1400" dirty="0"/>
              <a:t>- Rozporządzenie Komisji (UE) nr 1407/2013 z dnia 18 grudnia 2013 r. w sprawie stosowania art. 107 i 108 Traktatu o funkcjonowaniu Unii Europejskiej do pomocy de minimis;</a:t>
            </a:r>
          </a:p>
          <a:p>
            <a:pPr>
              <a:lnSpc>
                <a:spcPct val="150000"/>
              </a:lnSpc>
            </a:pPr>
            <a:r>
              <a:rPr lang="pl-PL" sz="1400" dirty="0"/>
              <a:t>- Rozporządzenie Ministra Infrastruktury i Rozwoju z dnia 19 marca 2015 r. w sprawie udzielania pomocy de minimis w ramach regionalnych programów operacyjnych na lata 2014–2020 – wydane na podstawie rozporządzenia Komisji</a:t>
            </a:r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63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2200" b="1" u="sng" dirty="0" smtClean="0">
              <a:latin typeface="+mn-lt"/>
            </a:endParaRPr>
          </a:p>
          <a:p>
            <a:pPr algn="ctr"/>
            <a:endParaRPr lang="pl-PL" sz="2200" b="1" u="sng" dirty="0" smtClean="0">
              <a:latin typeface="+mn-lt"/>
            </a:endParaRPr>
          </a:p>
          <a:p>
            <a:pPr algn="ctr"/>
            <a:r>
              <a:rPr lang="pl-PL" sz="2800" b="1" u="sng" dirty="0" smtClean="0">
                <a:latin typeface="+mn-lt"/>
              </a:rPr>
              <a:t>Kryteria oceny zgodności projektów ze strategią ZIT AW</a:t>
            </a:r>
          </a:p>
          <a:p>
            <a:pPr algn="ctr"/>
            <a:endParaRPr lang="pl-PL" sz="2800" b="1" u="sng" dirty="0" smtClean="0">
              <a:latin typeface="+mn-lt"/>
            </a:endParaRPr>
          </a:p>
          <a:p>
            <a:pPr algn="ctr"/>
            <a:endParaRPr lang="pl-PL" sz="2200" dirty="0" smtClean="0">
              <a:solidFill>
                <a:prstClr val="black"/>
              </a:solidFill>
              <a:latin typeface="+mn-lt"/>
            </a:endParaRPr>
          </a:p>
          <a:p>
            <a:pPr lvl="0" algn="ctr"/>
            <a:r>
              <a:rPr lang="pl-PL" sz="2200" dirty="0" smtClean="0">
                <a:solidFill>
                  <a:prstClr val="black"/>
                </a:solidFill>
                <a:latin typeface="+mn-lt"/>
              </a:rPr>
              <a:t>Dla naborów skierowanych do ZIT AW – </a:t>
            </a:r>
            <a:r>
              <a:rPr lang="pl-PL" sz="2200" b="1" dirty="0" smtClean="0">
                <a:solidFill>
                  <a:prstClr val="black"/>
                </a:solidFill>
                <a:latin typeface="+mn-lt"/>
              </a:rPr>
              <a:t> 33 pkt.</a:t>
            </a:r>
            <a:endParaRPr lang="pl-PL" sz="2200" b="1" dirty="0">
              <a:solidFill>
                <a:prstClr val="black"/>
              </a:solidFill>
              <a:latin typeface="+mn-lt"/>
            </a:endParaRPr>
          </a:p>
          <a:p>
            <a:pPr algn="ctr"/>
            <a:endParaRPr lang="pl-PL" sz="2400" dirty="0" smtClean="0">
              <a:latin typeface="+mn-lt"/>
            </a:endParaRPr>
          </a:p>
          <a:p>
            <a:endParaRPr lang="pl-PL" sz="2400" b="1" dirty="0">
              <a:latin typeface="+mn-lt"/>
            </a:endParaRPr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0137299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928670"/>
            <a:ext cx="892971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</a:t>
            </a:r>
            <a:r>
              <a:rPr lang="pl-PL" altLang="pl-PL" sz="1400" b="1" dirty="0" smtClean="0"/>
              <a:t>oceny </a:t>
            </a:r>
            <a:r>
              <a:rPr lang="pl-PL" altLang="pl-PL" sz="1400" b="1" dirty="0"/>
              <a:t>zgodności projektu ze Strategią ZIT </a:t>
            </a:r>
            <a:r>
              <a:rPr lang="pl-PL" altLang="pl-PL" sz="1400" b="1" dirty="0" smtClean="0"/>
              <a:t>AW </a:t>
            </a:r>
            <a:r>
              <a:rPr lang="pl-PL" altLang="pl-PL" sz="1400" b="1" dirty="0"/>
              <a:t>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25192"/>
              </p:ext>
            </p:extLst>
          </p:nvPr>
        </p:nvGraphicFramePr>
        <p:xfrm>
          <a:off x="250154" y="1379921"/>
          <a:ext cx="8501120" cy="389048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217122"/>
                <a:gridCol w="1497918"/>
                <a:gridCol w="1382402"/>
                <a:gridCol w="1046488"/>
              </a:tblGrid>
              <a:tr h="90442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Lp.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Nazwa </a:t>
                      </a:r>
                      <a:r>
                        <a:rPr lang="pl-PL" sz="1800" kern="50" dirty="0">
                          <a:effectLst/>
                        </a:rPr>
                        <a:t>kryterium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Opis znaczenia kryterium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50" dirty="0" smtClean="0">
                          <a:effectLst/>
                        </a:rPr>
                        <a:t>Maksymalna liczba punktów</a:t>
                      </a:r>
                      <a:endParaRPr lang="pl-PL" sz="1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Waga kryterium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2367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ze  Strategią  ZIT AW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8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2367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2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8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8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8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5499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 Strategii  ZIT AW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8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 16,5 pkt.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849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monitoringu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realizacji celów Strategii ZIT wynikających z Porozumienia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8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8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 pkt.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4856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8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</a:rPr>
                        <a:t>3,3 pkt.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321439" y="5285078"/>
            <a:ext cx="8501122" cy="133882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Projekt musi otrzymać min. 4,95 pkt. (tj. 15% możliwej do uzyskania oceny maksymalnej), aby został skierowany do kolejnego etapu – oceny merytorycznej. </a:t>
            </a:r>
          </a:p>
        </p:txBody>
      </p:sp>
    </p:spTree>
    <p:extLst>
      <p:ext uri="{BB962C8B-B14F-4D97-AF65-F5344CB8AC3E}">
        <p14:creationId xmlns:p14="http://schemas.microsoft.com/office/powerpoint/2010/main" val="40154529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445684"/>
            <a:ext cx="8001056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2000" b="1" dirty="0" smtClean="0"/>
              <a:t>Kryterium 1: </a:t>
            </a:r>
            <a:r>
              <a:rPr lang="pl-PL" sz="2000" b="1" kern="50" dirty="0" smtClean="0"/>
              <a:t>Ocena zgodności projektu ze Strategią  ZIT AW</a:t>
            </a:r>
            <a:endParaRPr lang="pl-PL" sz="20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28596" y="2214554"/>
            <a:ext cx="8429684" cy="286232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20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2000" dirty="0">
                <a:solidFill>
                  <a:schemeClr val="bg1"/>
                </a:solidFill>
              </a:rPr>
              <a:t>A</a:t>
            </a:r>
            <a:r>
              <a:rPr lang="pl-PL" sz="2000" dirty="0" smtClean="0">
                <a:solidFill>
                  <a:schemeClr val="bg1"/>
                </a:solidFill>
              </a:rPr>
              <a:t>W,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2000" b="1" dirty="0" smtClean="0">
                <a:solidFill>
                  <a:schemeClr val="bg1"/>
                </a:solidFill>
              </a:rPr>
              <a:t>obszarze ZIT AW</a:t>
            </a:r>
            <a:r>
              <a:rPr lang="pl-PL" sz="20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 proponowane działania </a:t>
            </a:r>
            <a:r>
              <a:rPr lang="pl-PL" sz="2000" b="1" dirty="0" smtClean="0">
                <a:solidFill>
                  <a:schemeClr val="bg1"/>
                </a:solidFill>
              </a:rPr>
              <a:t>wynikają ze Strategii ZIT AW  </a:t>
            </a:r>
            <a:r>
              <a:rPr lang="pl-PL" sz="2000" dirty="0" smtClean="0">
                <a:solidFill>
                  <a:schemeClr val="bg1"/>
                </a:solidFill>
              </a:rPr>
              <a:t>(są spójne z celami, priorytetami i działaniami opisanymi w Strategii ZIT AW).</a:t>
            </a:r>
            <a:endParaRPr lang="pl-PL" sz="20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28596" y="4931457"/>
            <a:ext cx="8286808" cy="553998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Kryterium </a:t>
            </a:r>
            <a:r>
              <a:rPr lang="pl-PL" sz="2000" b="1" kern="50" dirty="0" smtClean="0">
                <a:latin typeface="+mn-lt"/>
              </a:rPr>
              <a:t>obligatoryjne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  <p:extLst>
      <p:ext uri="{BB962C8B-B14F-4D97-AF65-F5344CB8AC3E}">
        <p14:creationId xmlns:p14="http://schemas.microsoft.com/office/powerpoint/2010/main" val="5577607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 smtClean="0"/>
              <a:t>Konkurs ogłoszony przez </a:t>
            </a:r>
            <a:r>
              <a:rPr lang="pl-PL" sz="2000" b="1" dirty="0" smtClean="0"/>
              <a:t>Instytucję Zarządzającą </a:t>
            </a:r>
            <a:r>
              <a:rPr lang="pl-PL" sz="2000" dirty="0" smtClean="0"/>
              <a:t>RPO WD 2014-2020</a:t>
            </a:r>
            <a:r>
              <a:rPr lang="pl-PL" sz="2000" b="1" dirty="0" smtClean="0"/>
              <a:t> (Zarząd Województwa Dolnośląskiego) </a:t>
            </a:r>
            <a:r>
              <a:rPr lang="pl-PL" sz="2000" dirty="0" smtClean="0"/>
              <a:t>i</a:t>
            </a:r>
            <a:r>
              <a:rPr lang="pl-PL" sz="2000" b="1" dirty="0" smtClean="0"/>
              <a:t> Gminę Wałbrzych </a:t>
            </a:r>
            <a:r>
              <a:rPr lang="pl-PL" sz="2000" dirty="0" smtClean="0"/>
              <a:t>pełniącą funkcję </a:t>
            </a:r>
            <a:r>
              <a:rPr lang="pl-PL" sz="2000" b="1" dirty="0" smtClean="0"/>
              <a:t>Instytucji Pośredniczącej </a:t>
            </a:r>
            <a:r>
              <a:rPr lang="pl-PL" sz="2000" dirty="0" smtClean="0"/>
              <a:t>RPO WD 2014-2020 w ramach instrumentu </a:t>
            </a:r>
            <a:r>
              <a:rPr lang="pl-PL" sz="2000" b="1" dirty="0" smtClean="0"/>
              <a:t>Zintegrowane Inwestycje Terytorialne Aglomeracji Wałbrzyskiej (ZIT AW):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b="1" dirty="0" smtClean="0"/>
              <a:t>	Poddziałanie 6.3.4 Rewitalizacja zdegradowanych obszarów – </a:t>
            </a:r>
            <a:r>
              <a:rPr lang="pl-PL" sz="2000" b="1" u="sng" dirty="0" smtClean="0"/>
              <a:t>ZIT AW</a:t>
            </a:r>
          </a:p>
          <a:p>
            <a:pPr marL="457200" indent="-45720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b="1" dirty="0" smtClean="0"/>
              <a:t>	</a:t>
            </a:r>
          </a:p>
          <a:p>
            <a:pPr marL="457200" indent="-45720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b="1" dirty="0" smtClean="0"/>
              <a:t>Nr naboru: RPDS.06.03.04-IP.03-02-144/16</a:t>
            </a: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11067-B004-4C27-A84C-4E877D346885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pic>
        <p:nvPicPr>
          <p:cNvPr id="5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15453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2000" b="1" dirty="0" smtClean="0"/>
              <a:t>Kryterium 2: </a:t>
            </a:r>
            <a:r>
              <a:rPr lang="pl-PL" sz="20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20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59152" y="1583532"/>
            <a:ext cx="8643998" cy="286232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20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wybrane wskaźniki produktu i rezultatu odzwierciedlają zakres rzeczowy projektu?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zaniżone)?</a:t>
            </a:r>
            <a:endParaRPr lang="pl-PL" sz="20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2052" y="4894387"/>
            <a:ext cx="8643998" cy="774571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2000" kern="50" dirty="0" smtClean="0">
                <a:solidFill>
                  <a:schemeClr val="bg1"/>
                </a:solidFill>
                <a:latin typeface="+mj-lt"/>
              </a:rPr>
              <a:t>Kryterium </a:t>
            </a:r>
            <a:r>
              <a:rPr lang="pl-PL" sz="2000" b="1" kern="50" dirty="0" smtClean="0">
                <a:latin typeface="+mj-lt"/>
              </a:rPr>
              <a:t>obligatoryjne</a:t>
            </a:r>
            <a:r>
              <a:rPr lang="pl-PL" sz="2000" kern="50" dirty="0" smtClean="0">
                <a:solidFill>
                  <a:schemeClr val="bg1"/>
                </a:solidFill>
                <a:latin typeface="+mj-lt"/>
              </a:rPr>
              <a:t>, jego niespełnienie powoduje odrzucenie wniosku;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pl-PL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6393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2000" b="1" dirty="0" smtClean="0"/>
              <a:t>Kryterium 3: </a:t>
            </a:r>
            <a:r>
              <a:rPr lang="pl-PL" sz="2000" b="1" kern="50" dirty="0" smtClean="0">
                <a:solidFill>
                  <a:prstClr val="black"/>
                </a:solidFill>
              </a:rPr>
              <a:t>Wpływ projektu na realizację Strategii ZIT AW</a:t>
            </a:r>
            <a:endParaRPr lang="pl-PL" sz="20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280076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sprawdzana będzie </a:t>
            </a:r>
            <a:r>
              <a:rPr lang="pl-PL" sz="20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2000" dirty="0" smtClean="0">
                <a:solidFill>
                  <a:schemeClr val="bg1"/>
                </a:solidFill>
              </a:rPr>
              <a:t>we wniosku aplikacyjnym z zapisami Strategii ZIT AW;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weryfikowany będzie </a:t>
            </a:r>
            <a:r>
              <a:rPr lang="pl-PL" sz="20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2000" dirty="0" smtClean="0">
                <a:solidFill>
                  <a:schemeClr val="bg1"/>
                </a:solidFill>
              </a:rPr>
              <a:t>na  minimalizację negatywnych zjawisk opisanych w Strategii ZIT  AW;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ocena na podstawie 4 </a:t>
            </a:r>
            <a:r>
              <a:rPr lang="pl-PL" sz="2000" dirty="0" err="1" smtClean="0">
                <a:solidFill>
                  <a:schemeClr val="bg1"/>
                </a:solidFill>
              </a:rPr>
              <a:t>podkryteriów</a:t>
            </a:r>
            <a:r>
              <a:rPr lang="pl-PL" sz="2000" dirty="0" smtClean="0">
                <a:solidFill>
                  <a:schemeClr val="bg1"/>
                </a:solidFill>
              </a:rPr>
              <a:t> 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53470" y="4941168"/>
            <a:ext cx="8215370" cy="1272143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20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AW: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20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20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  <p:extLst>
      <p:ext uri="{BB962C8B-B14F-4D97-AF65-F5344CB8AC3E}">
        <p14:creationId xmlns:p14="http://schemas.microsoft.com/office/powerpoint/2010/main" val="42205463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2000" b="1" dirty="0" smtClean="0"/>
              <a:t>Kryterium 3: </a:t>
            </a:r>
            <a:r>
              <a:rPr lang="pl-PL" sz="2000" b="1" kern="50" dirty="0" smtClean="0">
                <a:solidFill>
                  <a:prstClr val="black"/>
                </a:solidFill>
              </a:rPr>
              <a:t>Wpływ projektu na realizację Strategii ZIT AW – c.d</a:t>
            </a:r>
            <a:r>
              <a:rPr lang="pl-PL" sz="1600" b="1" kern="50" dirty="0" smtClean="0">
                <a:solidFill>
                  <a:prstClr val="black"/>
                </a:solidFill>
              </a:rPr>
              <a:t>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27686"/>
              </p:ext>
            </p:extLst>
          </p:nvPr>
        </p:nvGraphicFramePr>
        <p:xfrm>
          <a:off x="232616" y="1278032"/>
          <a:ext cx="8678768" cy="529150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123360"/>
                <a:gridCol w="4555408"/>
              </a:tblGrid>
              <a:tr h="597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 smtClean="0"/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Punktacja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267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3.1  Rozwiązanie/minimalizacja problemów</a:t>
                      </a:r>
                      <a:r>
                        <a:rPr lang="pl-PL" sz="1600" baseline="0" dirty="0" smtClean="0"/>
                        <a:t> w obszarze sfery infrastruktura mieszkaniowa </a:t>
                      </a:r>
                      <a:r>
                        <a:rPr lang="pl-PL" sz="1600" dirty="0" smtClean="0"/>
                        <a:t>zdiagnozowanych w Strategii ZIT AW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Tak – 2 pkt.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3.2  Realizacja projektu w obszarze gmin w których</a:t>
                      </a:r>
                      <a:r>
                        <a:rPr lang="pl-PL" sz="1600" baseline="0" dirty="0" smtClean="0"/>
                        <a:t> zidentyfikowano strategiczne potrzeby inwestycyjne w zakresie inwestycji w infrastrukturę społeczną.</a:t>
                      </a:r>
                      <a:endParaRPr lang="pl-PL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Tak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– 4,5 pkt.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71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3.3  Wpływ</a:t>
                      </a:r>
                      <a:r>
                        <a:rPr lang="pl-PL" sz="1600" baseline="0" dirty="0" smtClean="0"/>
                        <a:t> projektu na zgodność z rejestrem zabytków/gminną ewidencją zabytków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/>
                        <a:t>Projekt</a:t>
                      </a:r>
                      <a:r>
                        <a:rPr lang="pl-PL" sz="1600" kern="1200" baseline="0" dirty="0" smtClean="0"/>
                        <a:t> nie obejmuje budynków zabytkowych</a:t>
                      </a:r>
                      <a:r>
                        <a:rPr lang="pl-PL" sz="1600" kern="1200" dirty="0" smtClean="0"/>
                        <a:t>- 0 pkt.</a:t>
                      </a:r>
                    </a:p>
                    <a:p>
                      <a:pPr algn="ctr"/>
                      <a:r>
                        <a:rPr lang="pl-PL" sz="1600" kern="1200" dirty="0" smtClean="0"/>
                        <a:t>Projekt obejmuje wyłącznie</a:t>
                      </a:r>
                      <a:r>
                        <a:rPr lang="pl-PL" sz="1600" kern="1200" baseline="0" dirty="0" smtClean="0"/>
                        <a:t> lub w części budynki wpisane do gminnej ewidencji zabytków</a:t>
                      </a:r>
                      <a:r>
                        <a:rPr lang="pl-PL" sz="1600" kern="1200" dirty="0" smtClean="0"/>
                        <a:t>- 4 pkt.</a:t>
                      </a:r>
                    </a:p>
                    <a:p>
                      <a:pPr algn="ctr"/>
                      <a:r>
                        <a:rPr lang="pl-PL" sz="1600" kern="1200" dirty="0" smtClean="0"/>
                        <a:t>Projekt obejmuje budynki które posiadają elementy zabytkowe wpisane do rejestru WKZ we Wrocławiu – 4 pkt.</a:t>
                      </a:r>
                    </a:p>
                    <a:p>
                      <a:pPr algn="ctr"/>
                      <a:r>
                        <a:rPr lang="pl-PL" sz="1600" kern="1200" dirty="0" smtClean="0"/>
                        <a:t>Projekt obejmuje w części budynki zabytkowe wpisane do WKZ we Wrocławiu – 5 pkt.</a:t>
                      </a:r>
                    </a:p>
                    <a:p>
                      <a:pPr algn="ctr"/>
                      <a:r>
                        <a:rPr lang="pl-PL" sz="1600" kern="1200" dirty="0" smtClean="0"/>
                        <a:t>Projekt obejmuje wyłącznie</a:t>
                      </a:r>
                      <a:r>
                        <a:rPr lang="pl-PL" sz="1600" kern="1200" baseline="0" dirty="0" smtClean="0"/>
                        <a:t> budynki wpisane do WKZ we Wrocławiu</a:t>
                      </a:r>
                      <a:r>
                        <a:rPr lang="pl-PL" sz="1600" kern="1200" dirty="0" smtClean="0"/>
                        <a:t> – 6 pkt</a:t>
                      </a:r>
                    </a:p>
                  </a:txBody>
                  <a:tcPr anchor="ctr"/>
                </a:tc>
              </a:tr>
              <a:tr h="23975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97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2000" b="1" dirty="0" smtClean="0"/>
              <a:t>Kryterium 3: </a:t>
            </a:r>
            <a:r>
              <a:rPr lang="pl-PL" sz="2000" b="1" kern="50" dirty="0" smtClean="0">
                <a:solidFill>
                  <a:prstClr val="black"/>
                </a:solidFill>
              </a:rPr>
              <a:t>Wpływ projektu na realizację Strategii ZIT AW – c.d</a:t>
            </a:r>
            <a:r>
              <a:rPr lang="pl-PL" sz="1600" b="1" kern="50" dirty="0" smtClean="0">
                <a:solidFill>
                  <a:prstClr val="black"/>
                </a:solidFill>
              </a:rPr>
              <a:t>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33781"/>
              </p:ext>
            </p:extLst>
          </p:nvPr>
        </p:nvGraphicFramePr>
        <p:xfrm>
          <a:off x="232616" y="1312598"/>
          <a:ext cx="8678768" cy="510468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323160"/>
                <a:gridCol w="6355608"/>
              </a:tblGrid>
              <a:tr h="597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 smtClean="0"/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Punktacja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267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3.4 Stan techniczny budynków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stopień zużycia technicznego budynku powyżej 60% -4 pkt;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stopień zużycia technicznego budynku od 50% do 59% -3 pkt;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stopień zużycia technicznego budynku od 40% do 49% -2 pkt;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stopień zużycia technicznego budynku od 30% do 39% -1 pkt;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stopień zużycia technicznego budynku poniżej 30% -0 pkt.</a:t>
                      </a:r>
                    </a:p>
                    <a:p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jeśli projekt obejmuje kilka budynków wylicza się 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średnią ze stopnia zużycia technicznego poszczególnych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budynków, np.: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Jeden budynek - stopień zużycia technicznego powyżej 60% - 4pkt; 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Drugi budynek – stopień zużycia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technicznego 40% do 49% -2 pkt; 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Trzeci budynek –stopień zużycia technicznego poniżej 30% - 0 pkt.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Średnia stopnia zużycia technicznego budynków =2pkt.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566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5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Ocena:</a:t>
                      </a:r>
                      <a:r>
                        <a:rPr lang="pl-PL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5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16,5</a:t>
                      </a:r>
                      <a:r>
                        <a:rPr lang="pl-PL" sz="1800" b="1" kern="5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5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pkt. – 100%</a:t>
                      </a:r>
                      <a:endParaRPr lang="pl-PL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640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dirty="0" smtClean="0">
                <a:latin typeface="+mj-lt"/>
              </a:rPr>
              <a:t>Kryterium 4: </a:t>
            </a:r>
            <a:r>
              <a:rPr lang="pl-PL" sz="2000" b="1" dirty="0" smtClean="0"/>
              <a:t>Wpływ realizacji projektu na realizację wartości docelowej wskaźników monitoringu realizacji celów Strategii ZIT </a:t>
            </a:r>
            <a:r>
              <a:rPr lang="pl-PL" sz="2000" b="1" dirty="0" err="1" smtClean="0"/>
              <a:t>WrOF</a:t>
            </a:r>
            <a:endParaRPr lang="pl-PL" altLang="pl-PL" sz="20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949471"/>
              </p:ext>
            </p:extLst>
          </p:nvPr>
        </p:nvGraphicFramePr>
        <p:xfrm>
          <a:off x="539552" y="1714488"/>
          <a:ext cx="8280919" cy="48434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18096"/>
                <a:gridCol w="4762823"/>
              </a:tblGrid>
              <a:tr h="159320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20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355600" lvl="1" indent="-273050" algn="ctr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l-PL" sz="2000" i="1" dirty="0" smtClean="0">
                          <a:solidFill>
                            <a:schemeClr val="bg1"/>
                          </a:solidFill>
                        </a:rPr>
                        <a:t>Rozwój obszarów miejskich: wyremontowane budynki mieszkalne na obszarach miejskich [szt.]</a:t>
                      </a:r>
                      <a:endParaRPr lang="pl-PL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409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 smtClean="0">
                          <a:effectLst/>
                          <a:latin typeface="+mj-lt"/>
                        </a:rPr>
                        <a:t>Brak</a:t>
                      </a:r>
                      <a:r>
                        <a:rPr lang="pl-PL" sz="2000" kern="50" baseline="0" dirty="0" smtClean="0">
                          <a:effectLst/>
                          <a:latin typeface="+mj-lt"/>
                        </a:rPr>
                        <a:t> wpływu i wpływ nieznaczący</a:t>
                      </a:r>
                      <a:r>
                        <a:rPr lang="pl-PL" sz="2000" kern="5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20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20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Brak wyremontowanych budynków            0 pkt.</a:t>
                      </a:r>
                      <a:endParaRPr lang="pl-P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20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1 budynek         3,3 pkt.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02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pl-PL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 budynki</a:t>
                      </a: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         6,6 pkt.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pl-PL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 lub więcej budynków</a:t>
                      </a: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            13,2 pkt.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21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20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609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b="1" kern="50" dirty="0" smtClean="0">
                          <a:effectLst/>
                          <a:latin typeface="+mj-lt"/>
                        </a:rPr>
                        <a:t>Ocena:</a:t>
                      </a:r>
                      <a:r>
                        <a:rPr lang="pl-PL" sz="2000" b="1" kern="12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pl-PL" sz="2000" b="1" kern="50" dirty="0" smtClean="0">
                          <a:effectLst/>
                          <a:latin typeface="+mj-lt"/>
                        </a:rPr>
                        <a:t>max 13,2 </a:t>
                      </a:r>
                      <a:r>
                        <a:rPr lang="pl-PL" sz="20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2000" b="1" kern="50" dirty="0" smtClean="0">
                          <a:effectLst/>
                          <a:latin typeface="+mj-lt"/>
                        </a:rPr>
                        <a:t>%</a:t>
                      </a:r>
                      <a:endParaRPr lang="pl-PL" sz="20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  <p:sp>
        <p:nvSpPr>
          <p:cNvPr id="13" name="Strzałka w prawo 12"/>
          <p:cNvSpPr/>
          <p:nvPr/>
        </p:nvSpPr>
        <p:spPr>
          <a:xfrm>
            <a:off x="7596336" y="3550477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>
            <a:off x="6372200" y="4204136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prawo 14"/>
          <p:cNvSpPr/>
          <p:nvPr/>
        </p:nvSpPr>
        <p:spPr>
          <a:xfrm>
            <a:off x="6331672" y="4659416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6948264" y="5157192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62792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dirty="0" smtClean="0">
                <a:latin typeface="+mj-lt"/>
              </a:rPr>
              <a:t>Kryterium 5: </a:t>
            </a:r>
            <a:r>
              <a:rPr lang="pl-PL" sz="20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79512" y="4500570"/>
            <a:ext cx="8856538" cy="193899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Kryterium będzie oceniane na podstawie zapisów </a:t>
            </a:r>
            <a:r>
              <a:rPr lang="pl-PL" sz="1600" b="1" dirty="0" smtClean="0">
                <a:solidFill>
                  <a:schemeClr val="bg1"/>
                </a:solidFill>
              </a:rPr>
              <a:t>w części G WNP.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9512" y="3571876"/>
            <a:ext cx="8856538" cy="92333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179512" y="1285860"/>
          <a:ext cx="8856538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921745"/>
                <a:gridCol w="5934793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Punktacja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Komplementarność</a:t>
                      </a:r>
                      <a:r>
                        <a:rPr lang="pl-PL" sz="1800" kern="5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0 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Brak komplementarności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25 % </a:t>
                      </a:r>
                      <a:r>
                        <a:rPr lang="pl-PL" sz="1800" kern="50" dirty="0" err="1" smtClean="0">
                          <a:effectLst/>
                        </a:rPr>
                        <a:t>max</a:t>
                      </a:r>
                      <a:r>
                        <a:rPr lang="pl-PL" sz="1800" kern="50" dirty="0" smtClean="0">
                          <a:effectLst/>
                        </a:rPr>
                        <a:t>. oceny: 0,83 </a:t>
                      </a:r>
                      <a:r>
                        <a:rPr lang="pl-PL" sz="1800" kern="50" dirty="0">
                          <a:effectLst/>
                        </a:rPr>
                        <a:t>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Projekt komplementarny z co najmniej </a:t>
                      </a:r>
                      <a:r>
                        <a:rPr lang="pl-PL" sz="1800" b="1" kern="50" dirty="0" smtClean="0">
                          <a:effectLst/>
                        </a:rPr>
                        <a:t>jednym</a:t>
                      </a:r>
                      <a:r>
                        <a:rPr lang="pl-PL" sz="1800" kern="50" dirty="0" smtClean="0">
                          <a:effectLst/>
                        </a:rPr>
                        <a:t> </a:t>
                      </a:r>
                      <a:r>
                        <a:rPr lang="pl-PL" sz="1800" kern="50" dirty="0">
                          <a:effectLst/>
                        </a:rPr>
                        <a:t>projektem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50 % </a:t>
                      </a:r>
                      <a:r>
                        <a:rPr lang="pl-PL" sz="1800" kern="50" dirty="0" err="1" smtClean="0">
                          <a:effectLst/>
                        </a:rPr>
                        <a:t>max</a:t>
                      </a:r>
                      <a:r>
                        <a:rPr lang="pl-PL" sz="1800" kern="50" dirty="0" smtClean="0">
                          <a:effectLst/>
                        </a:rPr>
                        <a:t>. oceny: 1,65 </a:t>
                      </a:r>
                      <a:r>
                        <a:rPr lang="pl-PL" sz="1800" kern="50" dirty="0" err="1" smtClean="0">
                          <a:effectLst/>
                        </a:rPr>
                        <a:t>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Projekt komplementarny z co najmniej </a:t>
                      </a:r>
                      <a:r>
                        <a:rPr lang="pl-PL" sz="1800" b="1" kern="50" dirty="0">
                          <a:effectLst/>
                        </a:rPr>
                        <a:t>trzema</a:t>
                      </a:r>
                      <a:r>
                        <a:rPr lang="pl-PL" sz="1800" kern="50" dirty="0">
                          <a:effectLst/>
                        </a:rPr>
                        <a:t> projektami, </a:t>
                      </a:r>
                      <a:r>
                        <a:rPr lang="pl-PL" sz="1800" kern="50" dirty="0" smtClean="0">
                          <a:effectLst/>
                        </a:rPr>
                        <a:t/>
                      </a:r>
                      <a:br>
                        <a:rPr lang="pl-PL" sz="1800" kern="50" dirty="0" smtClean="0">
                          <a:effectLst/>
                        </a:rPr>
                      </a:br>
                      <a:r>
                        <a:rPr lang="pl-PL" sz="1800" kern="50" dirty="0" smtClean="0">
                          <a:effectLst/>
                        </a:rPr>
                        <a:t>w </a:t>
                      </a:r>
                      <a:r>
                        <a:rPr lang="pl-PL" sz="1800" kern="50" dirty="0">
                          <a:effectLst/>
                        </a:rPr>
                        <a:t>tym minimum jednym w ramach naboru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100</a:t>
                      </a:r>
                      <a:r>
                        <a:rPr lang="pl-PL" sz="1800" kern="50" baseline="0" dirty="0" smtClean="0">
                          <a:effectLst/>
                        </a:rPr>
                        <a:t> </a:t>
                      </a:r>
                      <a:r>
                        <a:rPr lang="pl-PL" sz="1800" kern="50" dirty="0" smtClean="0">
                          <a:effectLst/>
                        </a:rPr>
                        <a:t>% </a:t>
                      </a:r>
                      <a:r>
                        <a:rPr lang="pl-PL" sz="1800" kern="50" dirty="0" err="1" smtClean="0">
                          <a:effectLst/>
                        </a:rPr>
                        <a:t>max</a:t>
                      </a:r>
                      <a:r>
                        <a:rPr lang="pl-PL" sz="1800" kern="50" dirty="0" smtClean="0">
                          <a:effectLst/>
                        </a:rPr>
                        <a:t>. oceny: 3,3 </a:t>
                      </a:r>
                      <a:r>
                        <a:rPr lang="pl-PL" sz="1800" kern="50" dirty="0">
                          <a:effectLst/>
                        </a:rPr>
                        <a:t>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Projekt komplementarny z co najmniej </a:t>
                      </a:r>
                      <a:r>
                        <a:rPr lang="pl-PL" sz="1800" b="1" kern="50" dirty="0">
                          <a:effectLst/>
                        </a:rPr>
                        <a:t>pięcioma </a:t>
                      </a:r>
                      <a:r>
                        <a:rPr lang="pl-PL" sz="1800" kern="50" dirty="0">
                          <a:effectLst/>
                        </a:rPr>
                        <a:t>projektami, </a:t>
                      </a:r>
                      <a:r>
                        <a:rPr lang="pl-PL" sz="1800" kern="50" dirty="0" smtClean="0">
                          <a:effectLst/>
                        </a:rPr>
                        <a:t/>
                      </a:r>
                      <a:br>
                        <a:rPr lang="pl-PL" sz="1800" kern="50" dirty="0" smtClean="0">
                          <a:effectLst/>
                        </a:rPr>
                      </a:br>
                      <a:r>
                        <a:rPr lang="pl-PL" sz="1800" kern="50" dirty="0" smtClean="0">
                          <a:effectLst/>
                        </a:rPr>
                        <a:t>w </a:t>
                      </a:r>
                      <a:r>
                        <a:rPr lang="pl-PL" sz="1800" kern="50" dirty="0">
                          <a:effectLst/>
                        </a:rPr>
                        <a:t>tym minimum trzema w ramach naboru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Ocena</a:t>
                      </a:r>
                      <a:r>
                        <a:rPr lang="pl-PL" sz="1800" kern="50" dirty="0" smtClean="0">
                          <a:effectLst/>
                        </a:rPr>
                        <a:t>:</a:t>
                      </a:r>
                      <a:r>
                        <a:rPr lang="pl-PL" sz="1800" kern="50" baseline="0" dirty="0">
                          <a:effectLst/>
                        </a:rPr>
                        <a:t> </a:t>
                      </a:r>
                      <a:r>
                        <a:rPr lang="pl-PL" sz="1800" kern="50" baseline="0" dirty="0" smtClean="0">
                          <a:effectLst/>
                        </a:rPr>
                        <a:t> </a:t>
                      </a:r>
                      <a:r>
                        <a:rPr lang="pl-PL" sz="1800" kern="50" dirty="0" smtClean="0">
                          <a:effectLst/>
                        </a:rPr>
                        <a:t>max 3,3 </a:t>
                      </a:r>
                      <a:r>
                        <a:rPr lang="pl-PL" sz="1800" kern="50" dirty="0">
                          <a:effectLst/>
                        </a:rPr>
                        <a:t>pkt. – 100</a:t>
                      </a:r>
                      <a:r>
                        <a:rPr lang="pl-PL" sz="1800" kern="50" dirty="0" smtClean="0">
                          <a:effectLst/>
                        </a:rPr>
                        <a:t>%</a:t>
                      </a:r>
                      <a:endParaRPr lang="pl-PL" sz="1800" dirty="0">
                        <a:effectLst/>
                      </a:endParaRPr>
                    </a:p>
                  </a:txBody>
                  <a:tcPr marL="58728" marR="58728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670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2200" b="1" u="sng" dirty="0" smtClean="0">
              <a:latin typeface="+mn-lt"/>
            </a:endParaRPr>
          </a:p>
          <a:p>
            <a:pPr algn="ctr"/>
            <a:endParaRPr lang="pl-PL" sz="2200" b="1" u="sng" dirty="0" smtClean="0">
              <a:latin typeface="+mn-lt"/>
            </a:endParaRPr>
          </a:p>
          <a:p>
            <a:pPr algn="ctr"/>
            <a:r>
              <a:rPr lang="pl-PL" sz="2800" b="1" u="sng" dirty="0" smtClean="0">
                <a:latin typeface="+mn-lt"/>
              </a:rPr>
              <a:t>Kryteria formalne specyficzne</a:t>
            </a:r>
          </a:p>
          <a:p>
            <a:pPr algn="ctr"/>
            <a:endParaRPr lang="pl-PL" sz="2800" b="1" u="sng" dirty="0" smtClean="0">
              <a:latin typeface="+mn-lt"/>
            </a:endParaRPr>
          </a:p>
          <a:p>
            <a:pPr algn="ctr"/>
            <a:endParaRPr lang="pl-PL" sz="2200" dirty="0" smtClean="0">
              <a:solidFill>
                <a:prstClr val="black"/>
              </a:solidFill>
              <a:latin typeface="+mn-lt"/>
            </a:endParaRPr>
          </a:p>
          <a:p>
            <a:pPr lvl="0" algn="ctr"/>
            <a:r>
              <a:rPr lang="pl-PL" sz="2200" dirty="0" smtClean="0">
                <a:solidFill>
                  <a:prstClr val="black"/>
                </a:solidFill>
                <a:latin typeface="+mn-lt"/>
              </a:rPr>
              <a:t>Dla naborów skierowanych do ZIT AW – </a:t>
            </a:r>
            <a:r>
              <a:rPr lang="pl-PL" sz="2200" b="1" dirty="0" smtClean="0">
                <a:solidFill>
                  <a:prstClr val="black"/>
                </a:solidFill>
                <a:latin typeface="+mn-lt"/>
              </a:rPr>
              <a:t>kryterium obligatoryjne </a:t>
            </a:r>
          </a:p>
          <a:p>
            <a:pPr lvl="0" algn="ctr"/>
            <a:r>
              <a:rPr lang="pl-PL" sz="2200" b="1" dirty="0" smtClean="0">
                <a:solidFill>
                  <a:prstClr val="black"/>
                </a:solidFill>
                <a:latin typeface="+mn-lt"/>
              </a:rPr>
              <a:t>(niespełnienie oznacza odrzucenie wniosku)</a:t>
            </a:r>
            <a:endParaRPr lang="pl-PL" sz="2200" b="1" dirty="0">
              <a:solidFill>
                <a:prstClr val="black"/>
              </a:solidFill>
              <a:latin typeface="+mn-lt"/>
            </a:endParaRPr>
          </a:p>
          <a:p>
            <a:pPr algn="ctr"/>
            <a:endParaRPr lang="pl-PL" sz="2400" dirty="0" smtClean="0">
              <a:latin typeface="+mn-lt"/>
            </a:endParaRPr>
          </a:p>
          <a:p>
            <a:endParaRPr lang="pl-PL" sz="2400" b="1" dirty="0">
              <a:latin typeface="+mn-lt"/>
            </a:endParaRPr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6742339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45841" y="1327051"/>
          <a:ext cx="8640959" cy="4464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1872208"/>
                <a:gridCol w="4536504"/>
                <a:gridCol w="1800199"/>
              </a:tblGrid>
              <a:tr h="265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Lp.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Nazwa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Definicja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Opis znaczenia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19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pl-PL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Ujęcie projektu w programie rewitalizacji</a:t>
                      </a: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W ramach kryterium będzie sprawdzane czy projekt rewitalizacyjny wynika z obowiązującego (na dzień składania wniosku o dofinansowanie) programu rewitalizacji  i znajduje się w prowadzonym przez IZ RPO WD wykazie programów rewitalizacji (lista A-lista projektów dla działania 6.3), dla którego przeprowadzono z wynikiem pozytywnym weryfikację spełnienia wymogów dotyczących cech i elementów określonych w Wytycznych MR oraz  w wytycznych programowych IZ RPO WD dla danej gminy programu rewitalizacji.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Tak/Nie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Kryterium obligatoryjne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(spełnienie jest niezbędne dla możliwości otrzymania dofinansowania)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Niespełnienie kryterium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odrzucenie wniosku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0481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2200" b="1" u="sng" dirty="0" smtClean="0">
              <a:latin typeface="+mn-lt"/>
            </a:endParaRPr>
          </a:p>
          <a:p>
            <a:pPr algn="ctr"/>
            <a:endParaRPr lang="pl-PL" sz="2200" b="1" u="sng" dirty="0" smtClean="0">
              <a:latin typeface="+mn-lt"/>
            </a:endParaRPr>
          </a:p>
          <a:p>
            <a:pPr algn="ctr"/>
            <a:r>
              <a:rPr lang="pl-PL" sz="2800" b="1" u="sng" dirty="0" smtClean="0">
                <a:latin typeface="+mn-lt"/>
              </a:rPr>
              <a:t>Kryteria merytoryczne specyficzne</a:t>
            </a:r>
          </a:p>
          <a:p>
            <a:pPr algn="ctr"/>
            <a:endParaRPr lang="pl-PL" sz="2800" b="1" u="sng" dirty="0" smtClean="0">
              <a:latin typeface="+mn-lt"/>
            </a:endParaRPr>
          </a:p>
          <a:p>
            <a:pPr algn="ctr"/>
            <a:endParaRPr lang="pl-PL" sz="2200" dirty="0" smtClean="0">
              <a:solidFill>
                <a:prstClr val="black"/>
              </a:solidFill>
              <a:latin typeface="+mn-lt"/>
            </a:endParaRPr>
          </a:p>
          <a:p>
            <a:pPr lvl="0" algn="ctr"/>
            <a:r>
              <a:rPr lang="pl-PL" sz="2200" dirty="0" smtClean="0">
                <a:solidFill>
                  <a:prstClr val="black"/>
                </a:solidFill>
                <a:latin typeface="+mn-lt"/>
              </a:rPr>
              <a:t>Dla naborów skierowanych do ZIT AW – </a:t>
            </a:r>
            <a:r>
              <a:rPr lang="pl-PL" sz="2200" b="1" dirty="0" smtClean="0">
                <a:solidFill>
                  <a:prstClr val="black"/>
                </a:solidFill>
                <a:latin typeface="+mn-lt"/>
              </a:rPr>
              <a:t>11 pkt.</a:t>
            </a:r>
            <a:endParaRPr lang="pl-PL" sz="2200" b="1" dirty="0">
              <a:solidFill>
                <a:prstClr val="black"/>
              </a:solidFill>
              <a:latin typeface="+mn-lt"/>
            </a:endParaRPr>
          </a:p>
          <a:p>
            <a:pPr algn="ctr"/>
            <a:endParaRPr lang="pl-PL" sz="2400" dirty="0" smtClean="0">
              <a:latin typeface="+mn-lt"/>
            </a:endParaRPr>
          </a:p>
          <a:p>
            <a:endParaRPr lang="pl-PL" sz="2400" b="1" dirty="0">
              <a:latin typeface="+mn-lt"/>
            </a:endParaRPr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0656086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79546"/>
              </p:ext>
            </p:extLst>
          </p:nvPr>
        </p:nvGraphicFramePr>
        <p:xfrm>
          <a:off x="179512" y="1062745"/>
          <a:ext cx="8784976" cy="5482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1800200"/>
                <a:gridCol w="4616742"/>
                <a:gridCol w="2007994"/>
              </a:tblGrid>
              <a:tr h="252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Nazwa </a:t>
                      </a:r>
                      <a:r>
                        <a:rPr lang="pl-PL" sz="1000" dirty="0">
                          <a:effectLst/>
                        </a:rPr>
                        <a:t>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230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Efektywność energetyczna</a:t>
                      </a:r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 smtClean="0"/>
                        <a:t>W  ramach  kryterium  będzie  sprawdzane  czy  projekt  służy zwiększeniu efektywności energetycznej w poddanych remontowi  budynkach.</a:t>
                      </a:r>
                    </a:p>
                    <a:p>
                      <a:pPr algn="just"/>
                      <a:r>
                        <a:rPr lang="pl-PL" sz="1400" dirty="0" smtClean="0"/>
                        <a:t>Projekt służy zwiększeniu efektywności energetycznej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i inwestycja zakłada zastosowanie poniższych komponentów:</a:t>
                      </a:r>
                    </a:p>
                    <a:p>
                      <a:pPr algn="just"/>
                      <a:r>
                        <a:rPr lang="pl-PL" sz="1400" dirty="0" smtClean="0"/>
                        <a:t>I. Wymiana źródła ciepła w częściach wspólnych budynków:</a:t>
                      </a:r>
                    </a:p>
                    <a:p>
                      <a:pPr algn="just"/>
                      <a:r>
                        <a:rPr lang="pl-PL" sz="1400" dirty="0" smtClean="0"/>
                        <a:t>-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zastąpienie kotła podłączeniem do sieci ciepłowniczej;</a:t>
                      </a:r>
                    </a:p>
                    <a:p>
                      <a:pPr algn="just"/>
                      <a:r>
                        <a:rPr lang="pl-PL" sz="1400" dirty="0" smtClean="0"/>
                        <a:t>-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lub wymiana kotła na kocioł spalający biomasę lub paliwa gazowe;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l-PL" sz="1400" dirty="0" smtClean="0"/>
                        <a:t>-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lub wymiana kotła na kocioł retortowy (bez technicznych możliwości  ręcznego  podawania  paliwa  np.  rusztu awaryjnego) </a:t>
                      </a:r>
                      <a:endParaRPr lang="pl-PL" sz="1400" b="1" dirty="0" smtClean="0"/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l-PL" sz="1400" b="1" dirty="0" smtClean="0"/>
                        <a:t>Projekt otrzyma jeden punkt w przypadku wymiany któregokolwiek wskazanego z powyższych komponentów źródeł ciepła;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l-PL" sz="1400" b="0" dirty="0" smtClean="0"/>
                        <a:t>II.</a:t>
                      </a:r>
                      <a:r>
                        <a:rPr lang="pl-PL" sz="1400" b="0" baseline="0" dirty="0" smtClean="0"/>
                        <a:t> </a:t>
                      </a:r>
                      <a:r>
                        <a:rPr lang="pl-PL" sz="1400" b="0" dirty="0" smtClean="0"/>
                        <a:t>Poprawa poszczególnych elementów budynku: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l-PL" sz="1400" b="0" dirty="0" smtClean="0"/>
                        <a:t>- modernizacja lub wymiana stolarki okiennej lub drzwiowej w częściach wspólnych budynków lub montaż lub modernizacja systemu wentylacji w częściach wspólnych</a:t>
                      </a:r>
                      <a:r>
                        <a:rPr lang="pl-PL" sz="1400" b="0" baseline="0" dirty="0" smtClean="0"/>
                        <a:t> </a:t>
                      </a:r>
                      <a:r>
                        <a:rPr lang="pl-PL" sz="1400" b="0" dirty="0" smtClean="0"/>
                        <a:t>budynków– 0,5 pkt,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l-PL" sz="1400" b="0" dirty="0" smtClean="0"/>
                        <a:t>- ocieplenie ścian – 1 pkt,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l-PL" sz="1400" b="0" dirty="0" smtClean="0"/>
                        <a:t>- modernizacja lub wymiana dachu wraz z ociepleniem - 1 pkt,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l-PL" sz="1400" b="1" dirty="0" smtClean="0"/>
                        <a:t>Projekt otrzyma 2,5 pkt. w przypadku wymiany wszystkich wskazanych w punkcie II komponentów;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pkt. – 4 pkt.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punktów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kryterium nie oznacza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odrzucenia wniosku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9046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451872" y="1076035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63895" y="2219035"/>
            <a:ext cx="8240905" cy="2991491"/>
          </a:xfrm>
        </p:spPr>
        <p:txBody>
          <a:bodyPr>
            <a:normAutofit/>
          </a:bodyPr>
          <a:lstStyle/>
          <a:p>
            <a:pPr lvl="0"/>
            <a:r>
              <a:rPr lang="pl-PL" dirty="0" smtClean="0">
                <a:solidFill>
                  <a:prstClr val="black"/>
                </a:solidFill>
              </a:rPr>
              <a:t>Ogółem </a:t>
            </a:r>
            <a:r>
              <a:rPr lang="pl-PL" dirty="0">
                <a:solidFill>
                  <a:prstClr val="black"/>
                </a:solidFill>
              </a:rPr>
              <a:t>alokacja wynosi – </a:t>
            </a:r>
            <a:r>
              <a:rPr lang="pl-PL" dirty="0" smtClean="0"/>
              <a:t>6 263 747 </a:t>
            </a:r>
            <a:r>
              <a:rPr lang="pl-PL" dirty="0"/>
              <a:t>euro, tj. </a:t>
            </a:r>
            <a:r>
              <a:rPr lang="pl-PL" dirty="0" smtClean="0"/>
              <a:t>27</a:t>
            </a:r>
            <a:r>
              <a:rPr lang="pl-PL" dirty="0"/>
              <a:t> </a:t>
            </a:r>
            <a:r>
              <a:rPr lang="pl-PL" dirty="0" smtClean="0"/>
              <a:t>522 904 </a:t>
            </a:r>
            <a:r>
              <a:rPr lang="pl-PL" dirty="0"/>
              <a:t>zł</a:t>
            </a:r>
            <a:endParaRPr lang="pl-PL" dirty="0">
              <a:ea typeface="Times New Roman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600" b="0" dirty="0" smtClean="0">
              <a:solidFill>
                <a:prstClr val="black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600" b="0" dirty="0">
              <a:solidFill>
                <a:prstClr val="black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0" dirty="0" smtClean="0">
                <a:solidFill>
                  <a:prstClr val="black"/>
                </a:solidFill>
              </a:rPr>
              <a:t>Ze </a:t>
            </a:r>
            <a:r>
              <a:rPr lang="pl-PL" sz="1600" b="0" dirty="0">
                <a:solidFill>
                  <a:prstClr val="black"/>
                </a:solidFill>
              </a:rPr>
              <a:t>względu na kurs euro limit dostępnych środków może ulec zmianie. Z tego powodu dokładna kwota dofinansowania zostanie określona na etapie zatwierdzania Listy ocenionych projektów.</a:t>
            </a:r>
          </a:p>
          <a:p>
            <a:endParaRPr lang="pl-PL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6715"/>
            <a:ext cx="4248018" cy="405103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2076" y="1196752"/>
            <a:ext cx="8229600" cy="1656184"/>
          </a:xfrm>
        </p:spPr>
        <p:txBody>
          <a:bodyPr>
            <a:normAutofit fontScale="90000"/>
          </a:bodyPr>
          <a:lstStyle/>
          <a:p>
            <a:pPr lvl="0" fontAlgn="base">
              <a:spcBef>
                <a:spcPts val="0"/>
              </a:spcBef>
              <a:spcAft>
                <a:spcPts val="600"/>
              </a:spcAft>
            </a:pPr>
            <a:r>
              <a:rPr lang="pl-PL" sz="1600" b="1" u="sng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l-PL" sz="1600" b="1" u="sng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000" b="1" u="sng" dirty="0" smtClean="0">
                <a:solidFill>
                  <a:prstClr val="black"/>
                </a:solidFill>
                <a:ea typeface="+mn-ea"/>
                <a:cs typeface="+mn-cs"/>
              </a:rPr>
              <a:t>Nabór </a:t>
            </a:r>
            <a:r>
              <a:rPr lang="pl-PL" sz="2000" b="1" u="sng" dirty="0">
                <a:solidFill>
                  <a:prstClr val="black"/>
                </a:solidFill>
                <a:ea typeface="+mn-ea"/>
                <a:cs typeface="+mn-cs"/>
              </a:rPr>
              <a:t>w trybie konkursowym ukierunkowany na Obszary Strategicznej Interwencji</a:t>
            </a:r>
            <a:r>
              <a:rPr lang="pl-PL" sz="2000" b="1" u="sng" dirty="0" smtClean="0">
                <a:solidFill>
                  <a:prstClr val="black"/>
                </a:solidFill>
                <a:ea typeface="+mn-ea"/>
                <a:cs typeface="+mn-cs"/>
              </a:rPr>
              <a:t>:</a:t>
            </a:r>
            <a:br>
              <a:rPr lang="pl-PL" sz="2000" b="1" u="sng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1800" b="1" u="sng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l-PL" sz="1800" b="1" u="sng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1800" dirty="0">
                <a:solidFill>
                  <a:prstClr val="black"/>
                </a:solidFill>
                <a:ea typeface="+mn-ea"/>
                <a:cs typeface="+mn-cs"/>
              </a:rPr>
              <a:t>W ramach naboru aplikować mogą Wnioskodawcy, których projekty zlokalizowane są na obszarze Aglomeracji Wałbrzyskiej w skład której w całości wchodzą powiaty: świdnicki, wałbrzyski, Miasto Wałbrzych oraz częściowo powiaty kamiennogórski i </a:t>
            </a:r>
            <a:r>
              <a:rPr lang="pl-PL" sz="1800" dirty="0" smtClean="0">
                <a:solidFill>
                  <a:prstClr val="black"/>
                </a:solidFill>
                <a:ea typeface="+mn-ea"/>
                <a:cs typeface="+mn-cs"/>
              </a:rPr>
              <a:t>kłodzki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3710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29717"/>
              </p:ext>
            </p:extLst>
          </p:nvPr>
        </p:nvGraphicFramePr>
        <p:xfrm>
          <a:off x="178395" y="1074752"/>
          <a:ext cx="8784977" cy="5494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1581200"/>
                <a:gridCol w="5976664"/>
                <a:gridCol w="864097"/>
              </a:tblGrid>
              <a:tr h="496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95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Efektywność energetyczna cd.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 Zarządzanie energią:</a:t>
                      </a: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Zastosowanie rozwiązań wspierających zarządzanie energią cieplną i elektryczną w częściach wspólnych budynków mających na celu zmniejszenie zużycia energii elektrycznej lub dostosowanie poboru energii cieplnej do istniejącego zapotrzebowania, np.: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automatyka pogodowa; czujniki temperatury;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czujniki ruchu;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wyłączniki czasowe (nie dotyczy wymiany żarówek).</a:t>
                      </a:r>
                    </a:p>
                    <a:p>
                      <a:pPr algn="just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otrzyma 0,5 pkt. W przypadku wymiany wskazanego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któregokolwiek komponentu zarządzania energią.</a:t>
                      </a:r>
                    </a:p>
                    <a:p>
                      <a:pPr algn="just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nie zakłada żadnego z powyższych komponentów z grupy I-III –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 pkt.</a:t>
                      </a:r>
                    </a:p>
                    <a:p>
                      <a:pPr algn="just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wystąpienia więcej niż jednego komponentu z grupy I-III w budynku,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punkty podlegają sumowaniu.</a:t>
                      </a:r>
                    </a:p>
                    <a:p>
                      <a:pPr algn="just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Jeśli projekt obejmuje więcej niż jeden budynek:</a:t>
                      </a:r>
                    </a:p>
                    <a:p>
                      <a:pPr algn="just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- 100% punktów przyznaje się jeśli dany komponent z</a:t>
                      </a: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grupy I-III realizowany jest we wszystkich budynkach</a:t>
                      </a:r>
                      <a:endParaRPr lang="pl-PL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- 50%</a:t>
                      </a: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przyznaje się jeśli dany komponent z grupy I-III realizowany jest nie we wszystkich , ale np. w jednym budynku, np. projekt obejmuje 3 budynki: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Wymiana źródła ciepła przeprowadzana jest we wszystkich budynkach – 1 pkt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Komponent z grupy II  nie jest realizowany – 0 pkt.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Komponent z grupy III jest realizowany w dwóch budynkach – 0,25 pkt.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takim przypadku projekt otrzyma 1,25 pkt.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oceniane na podstawie zapisów wniosku o dofinansowanie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8824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988768"/>
              </p:ext>
            </p:extLst>
          </p:nvPr>
        </p:nvGraphicFramePr>
        <p:xfrm>
          <a:off x="179512" y="1196752"/>
          <a:ext cx="8712970" cy="5544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170"/>
                <a:gridCol w="1491046"/>
                <a:gridCol w="4824538"/>
                <a:gridCol w="1944216"/>
              </a:tblGrid>
              <a:tr h="191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Lp.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Nazwa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Definicja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Opis znaczenia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046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zamożności gminy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przyznawane będą punkty 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zależności od poziomu zamożności gminy, na terenie której zlokalizowany będzie projekt. Poziom zamożności gminy będzie liczony za pomocą wskaźnika G. Podstawą do wyliczenia wskaźnika były dane o dochodach podatkowych za 2014 r wg stanu na 30 czerwca 2015 r.</a:t>
                      </a:r>
                    </a:p>
                    <a:p>
                      <a:pPr algn="just"/>
                      <a:endParaRPr lang="pl-PL" sz="1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Gminy zostaną podzielone na V grup, w zależności od wartości procentowych wskaźnika G. Średnia wartość wskaźnika G dla gmin województwa dolnośląskiego wynosi 1 491,64 zł. Ocena kryterium będzie przeprowadzona odwrotnie od wartości wskaźnika, tzn. największą liczbę punktów otrzymają projekty , z grupy o najniższych wartościach wskaźnika G.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grupa – projekt zostanie zlokalizowany w gminie z grupy do 70% średniej wartości wskaźnika G – 4 pkt;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grupa – projekt zostanie zlokalizowany w gminie z grupy powyżej 70% do 80% średniej wartości wskaźnika G – 3 pkt;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 grupa – projekt zostanie zlokalizowany w gminie  z grupy powyżej 80% do 90% średniej wartości wskaźnika G – 2 pkt;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 grupa – projekt zostanie zlokalizowany w gminie z grupy powyżej 90% do 100% średniej wartości wskaźnika G -1 pkt;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grupa – projekt zostanie zlokalizowany w gminie z grupy powyżej 100% średniej wartości wskaźnika G – 0 pkt. Wartość  wskaźnika G wraz z podziałem procentowym gmin na grupy zostanie wskazana w regulaminie konkursu.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Arial"/>
                        </a:rPr>
                        <a:t>0 pkt. – 4 pkt.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Arial"/>
                        </a:rPr>
                        <a:t>(0 punktów </a:t>
                      </a:r>
                      <a:br>
                        <a:rPr lang="pl-PL" sz="1800" dirty="0" smtClean="0"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pl-PL" sz="1800" dirty="0" smtClean="0">
                          <a:latin typeface="+mn-lt"/>
                          <a:ea typeface="Calibri"/>
                          <a:cs typeface="Arial"/>
                        </a:rPr>
                        <a:t>w kryterium nie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Arial"/>
                        </a:rPr>
                        <a:t>odrzucenia wniosku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2957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2550"/>
              </p:ext>
            </p:extLst>
          </p:nvPr>
        </p:nvGraphicFramePr>
        <p:xfrm>
          <a:off x="179512" y="836713"/>
          <a:ext cx="8640959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1872208"/>
                <a:gridCol w="4536504"/>
                <a:gridCol w="1800199"/>
              </a:tblGrid>
              <a:tr h="265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Lp.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Nazwa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Definicja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Opis znaczenia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06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Wielkość wkładu własnego 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Czy wnioskodawca zadeklarował zwiększenie udziału wkładu własnego w budżecie projektu? Kryterium punktuje zwiększenie wartości wkładu własnego o co najmniej 5% w stosunku do poziomu minimalnego wkładu własnego przewidzianego odpowiednimi przepisami.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Deklarowany przez wnioskodawcę wkład własny jest większy od minimalnego wymaganego wkładu: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poniżej 5 punktów procentowych - 0 pkt;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od 5 punktów procentowych do 10 punktów   procentowych  -  1 pkt;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powyżej 10 punktów procentowych do 20 punktów procentowych - 2 pkt;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powyżej 20 punktów procentowych – 3 pkt.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0 punktów otrzymają także projekty, w których wnioskodawca nie zadeklarował zwiększenia udziału wkładu własnego.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Times New Roman"/>
                        </a:rPr>
                        <a:t>Punkty nie podlegają sumowaniu.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0 pkt. – 3</a:t>
                      </a:r>
                      <a:r>
                        <a:rPr lang="pl-PL" sz="16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pkt.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(0 punktów </a:t>
                      </a:r>
                      <a:b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w kryterium nie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+mn-lt"/>
                          <a:ea typeface="Calibri"/>
                          <a:cs typeface="Arial"/>
                        </a:rPr>
                        <a:t>odrzucenia wniosku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842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5757603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www.ipaw.walbrzych.eu</a:t>
            </a:r>
            <a:endParaRPr lang="pl-PL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pl-PL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/>
              <a:t>Zapytania dotyczące naboru można przesyłać na adresy mailowe</a:t>
            </a:r>
            <a:r>
              <a:rPr lang="pl-PL" sz="1600" dirty="0" smtClean="0"/>
              <a:t>:</a:t>
            </a:r>
          </a:p>
          <a:p>
            <a:pPr algn="ctr"/>
            <a:endParaRPr lang="pl-PL" sz="1600" dirty="0"/>
          </a:p>
          <a:p>
            <a:pPr algn="ctr">
              <a:lnSpc>
                <a:spcPct val="150000"/>
              </a:lnSpc>
            </a:pPr>
            <a:r>
              <a:rPr lang="pl-PL" sz="2000" b="1" u="sng" dirty="0">
                <a:hlinkClick r:id="rId4"/>
              </a:rPr>
              <a:t>pife@dolnyslask.pl</a:t>
            </a:r>
            <a:endParaRPr lang="pl-PL" sz="2000" b="1" dirty="0"/>
          </a:p>
          <a:p>
            <a:pPr algn="ctr">
              <a:lnSpc>
                <a:spcPct val="150000"/>
              </a:lnSpc>
            </a:pPr>
            <a:r>
              <a:rPr lang="pl-PL" sz="2000" b="1" u="sng" dirty="0" smtClean="0">
                <a:hlinkClick r:id="rId5"/>
              </a:rPr>
              <a:t>pife.walbrzych@dolnyslask.pl</a:t>
            </a:r>
            <a:endParaRPr lang="pl-PL" sz="2000" b="1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395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3233835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Dziękujemy za uwagę</a:t>
            </a:r>
            <a:endParaRPr lang="pl-PL" sz="2000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3408" y="3437257"/>
            <a:ext cx="6645216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808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268760"/>
            <a:ext cx="864235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l-PL" b="1" dirty="0" smtClean="0">
                <a:latin typeface="+mn-lt"/>
              </a:rPr>
              <a:t>Beneficjenci którzy mogą ubiegać się o dofinansowanie: </a:t>
            </a:r>
            <a:endParaRPr lang="pl-PL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dirty="0" smtClean="0">
                <a:latin typeface="+mn-lt"/>
              </a:rPr>
              <a:t>Jednostki samorządu terytorialnego, ich związki i stowarzyszenia,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dirty="0" smtClean="0">
                <a:latin typeface="+mn-lt"/>
              </a:rPr>
              <a:t>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dirty="0" smtClean="0">
                <a:latin typeface="+mn-lt"/>
              </a:rPr>
              <a:t>Inne jednostki sektora finansów publicznych,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dirty="0" smtClean="0">
                <a:latin typeface="+mn-lt"/>
              </a:rPr>
              <a:t>Wspólnoty i spółdzielnie mieszkaniowe,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dirty="0" smtClean="0">
                <a:latin typeface="+mn-lt"/>
              </a:rPr>
              <a:t>Towarzystwa budownictwa społecznego,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dirty="0" smtClean="0">
                <a:latin typeface="+mn-lt"/>
              </a:rPr>
              <a:t>Organizacje pozarządowe,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pl-PL" dirty="0" smtClean="0">
              <a:latin typeface="+mn-lt"/>
            </a:endParaRPr>
          </a:p>
          <a:p>
            <a:pPr algn="ctr">
              <a:lnSpc>
                <a:spcPct val="150000"/>
              </a:lnSpc>
            </a:pPr>
            <a:r>
              <a:rPr lang="pl-PL" b="1" dirty="0" smtClean="0">
                <a:latin typeface="+mn-lt"/>
              </a:rPr>
              <a:t>Minimalna wartość projektu : 100 tys. PLN</a:t>
            </a:r>
          </a:p>
          <a:p>
            <a:pPr algn="ctr">
              <a:lnSpc>
                <a:spcPct val="150000"/>
              </a:lnSpc>
            </a:pPr>
            <a:endParaRPr lang="pl-PL" b="1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+mn-lt"/>
              </a:rPr>
              <a:t>Termin składania wniosków o dofinansowanie: </a:t>
            </a:r>
            <a:r>
              <a:rPr lang="pl-PL" dirty="0" smtClean="0">
                <a:latin typeface="+mn-lt"/>
              </a:rPr>
              <a:t>od godz. 8.00 dnia 1 sierpnia 2016 r. do godz. 15.00 dnia 30 listopada 2016 r.</a:t>
            </a:r>
          </a:p>
          <a:p>
            <a:pPr>
              <a:lnSpc>
                <a:spcPct val="150000"/>
              </a:lnSpc>
            </a:pPr>
            <a:endParaRPr lang="pl-PL" sz="2000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 dirty="0"/>
          </a:p>
        </p:txBody>
      </p:sp>
      <p:pic>
        <p:nvPicPr>
          <p:cNvPr id="4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algn="ctr"/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Termin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, miejsce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i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forma składania wniosków o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dofinansowanie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: 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wypełnia wniosek o dofinansowanie za pośrednictwem aplikacji – Generator Wniosków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– dostępny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na stronie </a:t>
            </a:r>
            <a:r>
              <a:rPr lang="pl-PL" sz="2000" u="sng" dirty="0">
                <a:solidFill>
                  <a:prstClr val="black"/>
                </a:solidFill>
                <a:latin typeface="+mn-lt"/>
                <a:hlinkClick r:id="rId3"/>
              </a:rPr>
              <a:t>http</a:t>
            </a:r>
            <a:r>
              <a:rPr lang="pl-PL" sz="2000" u="sng" dirty="0" smtClean="0">
                <a:solidFill>
                  <a:prstClr val="black"/>
                </a:solidFill>
                <a:latin typeface="+mn-lt"/>
                <a:hlinkClick r:id="rId3"/>
              </a:rPr>
              <a:t>://snow-ipaw.dolnyslask.pl</a:t>
            </a:r>
            <a:r>
              <a:rPr lang="pl-PL" sz="2000" u="sng" dirty="0">
                <a:solidFill>
                  <a:prstClr val="black"/>
                </a:solidFill>
                <a:latin typeface="+mn-lt"/>
                <a:hlinkClick r:id="rId3"/>
              </a:rPr>
              <a:t>/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 w terminie: </a:t>
            </a:r>
          </a:p>
          <a:p>
            <a:pPr algn="just"/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algn="ctr"/>
            <a:r>
              <a:rPr lang="pl-PL" sz="1600" u="sng" dirty="0"/>
              <a:t>od godz. 8.00 dnia 1 sierpnia 2016 r. do godz. 15.00 dnia </a:t>
            </a:r>
            <a:r>
              <a:rPr lang="pl-PL" sz="1600" u="sng" dirty="0" smtClean="0"/>
              <a:t>30 </a:t>
            </a:r>
            <a:r>
              <a:rPr lang="pl-PL" sz="1600" u="sng" dirty="0"/>
              <a:t>listopada 2016 r</a:t>
            </a:r>
            <a:r>
              <a:rPr lang="pl-PL" sz="1600" u="sng" dirty="0" smtClean="0"/>
              <a:t>.</a:t>
            </a:r>
          </a:p>
          <a:p>
            <a:pPr algn="ctr"/>
            <a:endParaRPr lang="pl-PL" sz="1600" u="sng" dirty="0">
              <a:solidFill>
                <a:prstClr val="black"/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Jednocześnie, najpóźniej do dnia zakończenia naboru tj. do godz. 15:00 dnia  30 listopada 2016 r., do siedziby IOK (IPAW ul. Słowackiego 23A Wałbrzych) należy dostarczyć jeden egzemplarz wydrukowanej z systemu (Generator Wniosków) papierowej wersji wniosku, opatrzonej czytelnym podpisem/-</a:t>
            </a:r>
            <a:r>
              <a:rPr lang="pl-PL" dirty="0" err="1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ami</a:t>
            </a:r>
            <a:r>
              <a:rPr lang="pl-PL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lub parafą i z pieczęcią imienną osoby/-</a:t>
            </a:r>
            <a:r>
              <a:rPr lang="pl-PL" dirty="0" err="1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ób</a:t>
            </a:r>
            <a:r>
              <a:rPr lang="pl-PL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uprawnionej/-</a:t>
            </a:r>
            <a:r>
              <a:rPr lang="pl-PL" dirty="0" err="1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ych</a:t>
            </a:r>
            <a:r>
              <a:rPr lang="pl-PL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do reprezentowania Wnioskodawcy (wraz z podpisanymi załącznikami).</a:t>
            </a:r>
          </a:p>
          <a:p>
            <a:endParaRPr lang="pl-PL" sz="1600" dirty="0" smtClean="0"/>
          </a:p>
          <a:p>
            <a:r>
              <a:rPr lang="pl-PL" sz="1600" dirty="0" smtClean="0"/>
              <a:t>Wymaganą </a:t>
            </a:r>
            <a:r>
              <a:rPr lang="pl-PL" sz="1600" dirty="0"/>
              <a:t>analizę finansową (w postaci </a:t>
            </a:r>
            <a:r>
              <a:rPr lang="pl-PL" sz="1600" dirty="0" smtClean="0"/>
              <a:t>arkuszy kalkulacyjnych </a:t>
            </a:r>
            <a:r>
              <a:rPr lang="pl-PL" sz="1600" dirty="0"/>
              <a:t>w </a:t>
            </a:r>
            <a:r>
              <a:rPr lang="pl-PL" sz="1600" dirty="0" smtClean="0"/>
              <a:t>formacie </a:t>
            </a:r>
            <a:r>
              <a:rPr lang="pl-PL" sz="1600" dirty="0"/>
              <a:t>EXCEL z aktywnymi formułami) przedłożyć należy na nośniku CD.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l-PL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7812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268760"/>
            <a:ext cx="864235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000" b="1" dirty="0" smtClean="0">
                <a:latin typeface="+mn-lt"/>
              </a:rPr>
              <a:t>Typ projektu 6.3.4 typ B: </a:t>
            </a:r>
          </a:p>
          <a:p>
            <a:pPr algn="ctr"/>
            <a:r>
              <a:rPr lang="pl-PL" sz="2000" b="1" dirty="0" smtClean="0">
                <a:latin typeface="+mn-lt"/>
              </a:rPr>
              <a:t>Remont, odnowa części wspólnych wielorodzinnych budynków mieszkalnych– istotne informacje: </a:t>
            </a:r>
            <a:endParaRPr lang="pl-PL" sz="2000" dirty="0" smtClean="0">
              <a:latin typeface="+mn-lt"/>
            </a:endParaRPr>
          </a:p>
          <a:p>
            <a:r>
              <a:rPr lang="pl-PL" sz="2000" dirty="0" smtClean="0">
                <a:latin typeface="+mn-lt"/>
              </a:rPr>
              <a:t> </a:t>
            </a:r>
          </a:p>
          <a:p>
            <a:r>
              <a:rPr lang="pl-PL" sz="2000" dirty="0" smtClean="0">
                <a:latin typeface="+mn-lt"/>
              </a:rPr>
              <a:t>Części wspólne budynku – części wspólne budynku ( i istniejących w nim urządzeń), które nie służą wyłącznie do użytku poszczególnych właścicieli lokali, na którym wzniesiono budynek. Co do zasady za części wspólne uznaje się: ściany zewnętrzne, fundamenty, dach, strychy, korytarze, kominy, pralnie, suszarnie, przechowalnie wózków dziecięcych, instalacje centralnego ogrzewania, kanalizacyjne, elektryczne, ściany nośne, windy.</a:t>
            </a:r>
          </a:p>
          <a:p>
            <a:endParaRPr lang="pl-PL" sz="2000" dirty="0" smtClean="0">
              <a:latin typeface="+mn-lt"/>
            </a:endParaRPr>
          </a:p>
          <a:p>
            <a:pPr algn="just"/>
            <a:r>
              <a:rPr lang="pl-PL" sz="2000" u="sng" dirty="0" smtClean="0">
                <a:latin typeface="+mn-lt"/>
              </a:rPr>
              <a:t>Nie ma możliwości budowy nowych obiektów</a:t>
            </a:r>
            <a:endParaRPr lang="pl-PL" sz="2000" dirty="0" smtClean="0">
              <a:latin typeface="+mn-lt"/>
            </a:endParaRPr>
          </a:p>
          <a:p>
            <a:endParaRPr lang="pl-PL" sz="2000" u="sng" dirty="0" smtClean="0">
              <a:latin typeface="+mn-lt"/>
            </a:endParaRPr>
          </a:p>
          <a:p>
            <a:r>
              <a:rPr lang="pl-PL" sz="2000" u="sng" dirty="0" smtClean="0">
                <a:latin typeface="+mn-lt"/>
              </a:rPr>
              <a:t>Nie ma możliwości wsparcia projektów z zakresu mieszkalnictwa wspomaganego</a:t>
            </a:r>
          </a:p>
          <a:p>
            <a:r>
              <a:rPr lang="pl-PL" sz="2000" dirty="0" smtClean="0">
                <a:latin typeface="+mn-lt"/>
              </a:rPr>
              <a:t> </a:t>
            </a:r>
          </a:p>
          <a:p>
            <a:endParaRPr lang="pl-PL" sz="2000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 dirty="0"/>
          </a:p>
        </p:txBody>
      </p:sp>
      <p:pic>
        <p:nvPicPr>
          <p:cNvPr id="4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442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420300"/>
            <a:ext cx="864235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b="1" dirty="0"/>
              <a:t>Wszystkie projekty planowane do realizacji muszą być ujęte </a:t>
            </a:r>
            <a:r>
              <a:rPr lang="pl-PL" b="1" dirty="0" smtClean="0"/>
              <a:t>w lokalnym programie </a:t>
            </a:r>
            <a:r>
              <a:rPr lang="pl-PL" b="1" dirty="0"/>
              <a:t>rewitalizacji lub </a:t>
            </a:r>
            <a:r>
              <a:rPr lang="pl-PL" b="1" dirty="0" smtClean="0"/>
              <a:t>w dokumencie równorzędnym </a:t>
            </a:r>
            <a:r>
              <a:rPr lang="pl-PL" dirty="0" smtClean="0"/>
              <a:t>(dokument równorzędny </a:t>
            </a:r>
            <a:r>
              <a:rPr lang="pl-PL" dirty="0"/>
              <a:t>to taki, który zawiera wszystkie </a:t>
            </a:r>
            <a:r>
              <a:rPr lang="pl-PL" dirty="0" smtClean="0"/>
              <a:t>niezbędne elementy </a:t>
            </a:r>
            <a:r>
              <a:rPr lang="pl-PL" dirty="0"/>
              <a:t>programu </a:t>
            </a:r>
            <a:r>
              <a:rPr lang="pl-PL" dirty="0" smtClean="0"/>
              <a:t>rewitalizacji</a:t>
            </a:r>
            <a:r>
              <a:rPr lang="pl-PL" dirty="0"/>
              <a:t>, zgodnie z Wytycznymi opracowanymi przez Ministerstwo Rozwoju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w zakresie rewitalizacji w programach operacyjnych na lata </a:t>
            </a:r>
            <a:r>
              <a:rPr lang="pl-PL" dirty="0" smtClean="0"/>
              <a:t>2014-2020 </a:t>
            </a:r>
            <a:r>
              <a:rPr lang="pl-PL" dirty="0"/>
              <a:t>oraz </a:t>
            </a:r>
            <a:r>
              <a:rPr lang="pl-PL" dirty="0" smtClean="0"/>
              <a:t>wytycznymi </a:t>
            </a:r>
            <a:r>
              <a:rPr lang="pl-PL" dirty="0"/>
              <a:t>programowymi IZ RPO WD dotyczącymi zasad przygotowania </a:t>
            </a:r>
            <a:r>
              <a:rPr lang="pl-PL" dirty="0" smtClean="0"/>
              <a:t>lokalnych </a:t>
            </a:r>
            <a:r>
              <a:rPr lang="pl-PL" dirty="0"/>
              <a:t>programów </a:t>
            </a:r>
            <a:r>
              <a:rPr lang="pl-PL" dirty="0" smtClean="0"/>
              <a:t>rewitalizacji </a:t>
            </a:r>
            <a:r>
              <a:rPr lang="pl-PL" dirty="0"/>
              <a:t>(lub dokumentów równorzędnych) w </a:t>
            </a:r>
            <a:r>
              <a:rPr lang="pl-PL" dirty="0" smtClean="0"/>
              <a:t>perspektywie </a:t>
            </a:r>
            <a:r>
              <a:rPr lang="pl-PL" dirty="0"/>
              <a:t>finansowej </a:t>
            </a:r>
            <a:r>
              <a:rPr lang="pl-PL" dirty="0" smtClean="0"/>
              <a:t>2014-2020</a:t>
            </a:r>
            <a:r>
              <a:rPr lang="pl-PL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Obszary rewitalizowane powinny być </a:t>
            </a:r>
            <a:r>
              <a:rPr lang="pl-PL" dirty="0" smtClean="0"/>
              <a:t>wyznaczane </a:t>
            </a:r>
            <a:r>
              <a:rPr lang="pl-PL" dirty="0"/>
              <a:t>z uwzględnieniem kryteriów </a:t>
            </a:r>
            <a:r>
              <a:rPr lang="pl-PL" dirty="0" smtClean="0"/>
              <a:t>przestrzennych, ekonomicznych </a:t>
            </a:r>
            <a:r>
              <a:rPr lang="pl-PL" dirty="0"/>
              <a:t>oraz </a:t>
            </a:r>
            <a:r>
              <a:rPr lang="pl-PL" dirty="0" smtClean="0"/>
              <a:t>społecznych </a:t>
            </a:r>
            <a:r>
              <a:rPr lang="pl-PL" dirty="0"/>
              <a:t>odnoszących się do danej jednostki terytorialnej </a:t>
            </a:r>
            <a:r>
              <a:rPr lang="pl-PL" dirty="0" smtClean="0"/>
              <a:t>–gminy</a:t>
            </a:r>
            <a:r>
              <a:rPr lang="pl-PL" dirty="0"/>
              <a:t>.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 dirty="0"/>
          </a:p>
        </p:txBody>
      </p:sp>
      <p:pic>
        <p:nvPicPr>
          <p:cNvPr id="4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95536" y="1244742"/>
            <a:ext cx="8498334" cy="511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000" b="1" dirty="0" smtClean="0">
                <a:latin typeface="+mn-lt"/>
              </a:rPr>
              <a:t>Preferowane projekty</a:t>
            </a:r>
            <a:r>
              <a:rPr lang="pl-PL" sz="2000" dirty="0" smtClean="0">
                <a:latin typeface="+mn-lt"/>
              </a:rPr>
              <a:t>: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l-PL" sz="2000" dirty="0" smtClean="0">
                <a:latin typeface="+mn-lt"/>
                <a:ea typeface="Calibri"/>
                <a:cs typeface="Arial" panose="020B0604020202020204" pitchFamily="34" charset="0"/>
              </a:rPr>
              <a:t>Dotyczące zabytków wpisanych do rejestru prowadzonego przez Wojewódzkiego Konserwatora Zabytków we Wrocławiu lub obiektów wpisanych do Gminnej Ewidencji Zabytków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l-PL" sz="2000" dirty="0" smtClean="0">
                <a:latin typeface="+mn-lt"/>
                <a:ea typeface="Calibri"/>
                <a:cs typeface="Arial" panose="020B0604020202020204" pitchFamily="34" charset="0"/>
              </a:rPr>
              <a:t>Realizowane w partnerstwie.</a:t>
            </a:r>
            <a:r>
              <a:rPr lang="pl-PL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  <a:endParaRPr lang="pl-PL" dirty="0" smtClean="0">
              <a:latin typeface="+mn-lt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000" b="1" dirty="0" smtClean="0">
                <a:latin typeface="+mn-lt"/>
                <a:ea typeface="Calibri"/>
                <a:cs typeface="Arial" panose="020B0604020202020204" pitchFamily="34" charset="0"/>
              </a:rPr>
              <a:t>Nie będą finansowane: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l-PL" sz="2000" dirty="0" smtClean="0">
                <a:latin typeface="+mn-lt"/>
                <a:ea typeface="Calibri"/>
                <a:cs typeface="Arial" panose="020B0604020202020204" pitchFamily="34" charset="0"/>
              </a:rPr>
              <a:t>Wydatki na remont, odnowę części usługowej, produkcyjnej itp.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l-PL" sz="2000" dirty="0" smtClean="0">
                <a:latin typeface="+mn-lt"/>
                <a:ea typeface="Calibri"/>
                <a:cs typeface="Arial" panose="020B0604020202020204" pitchFamily="34" charset="0"/>
              </a:rPr>
              <a:t>Wydatki na remont, odnowę części związanej z prowadzeniem działalności </a:t>
            </a:r>
            <a:r>
              <a:rPr lang="pl-PL" sz="2000" dirty="0">
                <a:latin typeface="+mn-lt"/>
                <a:ea typeface="Calibri"/>
                <a:cs typeface="Arial" panose="020B0604020202020204" pitchFamily="34" charset="0"/>
              </a:rPr>
              <a:t>a</a:t>
            </a:r>
            <a:r>
              <a:rPr lang="pl-PL" sz="2000" dirty="0" smtClean="0">
                <a:latin typeface="+mn-lt"/>
                <a:ea typeface="Calibri"/>
                <a:cs typeface="Arial" panose="020B0604020202020204" pitchFamily="34" charset="0"/>
              </a:rPr>
              <a:t>dministracyjnej,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l-PL" sz="2000" dirty="0" smtClean="0">
                <a:latin typeface="+mn-lt"/>
                <a:ea typeface="Calibri"/>
                <a:cs typeface="Arial" panose="020B0604020202020204" pitchFamily="34" charset="0"/>
              </a:rPr>
              <a:t>Wydatki na termomodernizację przekraczające 49% wartości całkowitych wydatków kwalifikowalnych na pojedynczy budynek.</a:t>
            </a:r>
            <a:endParaRPr lang="pl-PL" sz="2000" dirty="0">
              <a:latin typeface="+mn-lt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Calibri"/>
                <a:ea typeface="Calibri"/>
                <a:cs typeface="Arial"/>
              </a:rPr>
              <a:t> </a:t>
            </a:r>
            <a:endParaRPr lang="pl-PL" sz="2000" dirty="0">
              <a:latin typeface="Calibri"/>
              <a:ea typeface="Calibri"/>
              <a:cs typeface="Times New Roman"/>
            </a:endParaRPr>
          </a:p>
          <a:p>
            <a:endParaRPr lang="pl-PL" sz="2000" dirty="0"/>
          </a:p>
          <a:p>
            <a:pPr marL="44450" algn="just" eaLnBrk="1" hangingPunct="1">
              <a:buClr>
                <a:srgbClr val="0070C0"/>
              </a:buClr>
            </a:pPr>
            <a:endParaRPr lang="pl-PL" sz="20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 dirty="0"/>
          </a:p>
        </p:txBody>
      </p:sp>
      <p:pic>
        <p:nvPicPr>
          <p:cNvPr id="4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8" name="Prostokąt 7"/>
          <p:cNvSpPr/>
          <p:nvPr/>
        </p:nvSpPr>
        <p:spPr>
          <a:xfrm>
            <a:off x="539552" y="1196752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solidFill>
                  <a:prstClr val="black"/>
                </a:solidFill>
                <a:latin typeface="+mn-lt"/>
              </a:rPr>
              <a:t>Wskaźniki</a:t>
            </a:r>
          </a:p>
          <a:p>
            <a:endParaRPr lang="pl-PL" b="1" dirty="0">
              <a:solidFill>
                <a:prstClr val="black"/>
              </a:solidFill>
              <a:latin typeface="+mn-lt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ramach RPO WD 2014-2020 rozróżnia się następujące wskaźniki: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n-lt"/>
              </a:rPr>
              <a:t>obligatoryjne – wskaźniki ujęte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dodatkowe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– wskaźniki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ma obowiązek uwzględnić </a:t>
            </a:r>
            <a:r>
              <a:rPr lang="pl-PL" sz="16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 wskaźniki produktu oraz rezultatu bezpośredniego z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listy wskaźników opisanych dla danego naboru,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odpowiadające celowi projektu. </a:t>
            </a:r>
            <a:endParaRPr lang="pl-PL" sz="16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w ramach wniosku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dofinansowanie Wnioskodawca może określić inne, dodatkowe wskaźniki specyficzne dla danego projektu, o ile będzie to niezbędne dla prawidłowej realizacji projektu (tzw. wskaźniki projektowe).</a:t>
            </a:r>
          </a:p>
          <a:p>
            <a:pPr algn="just"/>
            <a:r>
              <a:rPr lang="pl-PL" sz="16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wskaźnika. </a:t>
            </a:r>
          </a:p>
          <a:p>
            <a:endParaRPr lang="pl-PL" sz="1600" dirty="0">
              <a:solidFill>
                <a:prstClr val="black"/>
              </a:solidFill>
            </a:endParaRP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605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9393</TotalTime>
  <Words>3567</Words>
  <Application>Microsoft Office PowerPoint</Application>
  <PresentationFormat>Pokaz na ekranie (4:3)</PresentationFormat>
  <Paragraphs>566</Paragraphs>
  <Slides>34</Slides>
  <Notes>32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34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plik</vt:lpstr>
      <vt:lpstr>Motyw pakietu Office</vt:lpstr>
      <vt:lpstr>1_Motyw pakietu Office</vt:lpstr>
      <vt:lpstr>Podstawowe założenia konkursu  w ramach Działania 6.3.4 Rewitalizacja zdegradowanych obszarów – ZIT AW  RPO WD 2014-2020</vt:lpstr>
      <vt:lpstr>Prezentacja programu PowerPoint</vt:lpstr>
      <vt:lpstr> Nabór w trybie konkursowym ukierunkowany na Obszary Strategicznej Interwencji:  W ramach naboru aplikować mogą Wnioskodawcy, których projekty zlokalizowane są na obszarze Aglomeracji Wałbrzyskiej w skład której w całości wchodzą powiaty: świdnicki, wałbrzyski, Miasto Wałbrzych oraz częściowo powiaty kamiennogórski i kłodzki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Elzbieta Kopec</cp:lastModifiedBy>
  <cp:revision>756</cp:revision>
  <cp:lastPrinted>2016-07-18T08:36:51Z</cp:lastPrinted>
  <dcterms:created xsi:type="dcterms:W3CDTF">2010-12-31T07:04:34Z</dcterms:created>
  <dcterms:modified xsi:type="dcterms:W3CDTF">2016-07-18T12:54:11Z</dcterms:modified>
</cp:coreProperties>
</file>