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80" r:id="rId4"/>
    <p:sldId id="281" r:id="rId5"/>
    <p:sldId id="262" r:id="rId6"/>
    <p:sldId id="263" r:id="rId7"/>
    <p:sldId id="269" r:id="rId8"/>
    <p:sldId id="274" r:id="rId9"/>
    <p:sldId id="282" r:id="rId10"/>
    <p:sldId id="276" r:id="rId11"/>
    <p:sldId id="284" r:id="rId12"/>
    <p:sldId id="273" r:id="rId13"/>
    <p:sldId id="283" r:id="rId14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94660"/>
  </p:normalViewPr>
  <p:slideViewPr>
    <p:cSldViewPr>
      <p:cViewPr varScale="1">
        <p:scale>
          <a:sx n="110" d="100"/>
          <a:sy n="110" d="100"/>
        </p:scale>
        <p:origin x="166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59F4F-3421-4054-9A9C-BF12E1369598}" type="datetimeFigureOut">
              <a:rPr lang="pl-PL" smtClean="0"/>
              <a:t>2016-07-11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A6CA6-B4C5-467A-88BD-589717B453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0832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F236E-8B68-4692-AD3F-36B0BEFEF83E}" type="datetimeFigureOut">
              <a:rPr lang="pl-PL" smtClean="0"/>
              <a:t>2016-07-11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4E4E2-A46A-4857-9736-BC1C47F16C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3798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4E4E2-A46A-4857-9736-BC1C47F16C42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33565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4E4E2-A46A-4857-9736-BC1C47F16C42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92809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4E4E2-A46A-4857-9736-BC1C47F16C42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60288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4E4E2-A46A-4857-9736-BC1C47F16C42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09886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4E4E2-A46A-4857-9736-BC1C47F16C42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0132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4E4E2-A46A-4857-9736-BC1C47F16C42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5013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4E4E2-A46A-4857-9736-BC1C47F16C42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6780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4E4E2-A46A-4857-9736-BC1C47F16C42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2383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4E4E2-A46A-4857-9736-BC1C47F16C42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9338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4E4E2-A46A-4857-9736-BC1C47F16C42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0507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4E4E2-A46A-4857-9736-BC1C47F16C42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6479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4E4E2-A46A-4857-9736-BC1C47F16C42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29843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4E4E2-A46A-4857-9736-BC1C47F16C42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321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2016-07-11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491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2016-07-11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287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2016-07-11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046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2016-07-11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6975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2016-07-11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590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2016-07-11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845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2016-07-11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9287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2016-07-11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991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2016-07-11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763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2016-07-11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574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2016-07-11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286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0BA3F-33EE-4B10-A7A9-11EA9EFA526F}" type="datetimeFigureOut">
              <a:rPr lang="pl-PL" smtClean="0"/>
              <a:t>2016-07-11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985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image" Target="../media/image3.png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funduszeeuropejskie.gov.pl/promocja" TargetMode="External"/><Relationship Id="rId5" Type="http://schemas.openxmlformats.org/officeDocument/2006/relationships/hyperlink" Target="http://www.rpo.dolnyslask.pl/" TargetMode="External"/><Relationship Id="rId4" Type="http://schemas.openxmlformats.org/officeDocument/2006/relationships/hyperlink" Target="http://www.ipaw.walbrzych.eu/realizuje-projekt/poznaj-zasady-promowania-projektu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hyperlink" Target="http://www.ipaw.walbrzych.eu/" TargetMode="External"/><Relationship Id="rId4" Type="http://schemas.openxmlformats.org/officeDocument/2006/relationships/hyperlink" Target="mailto:ipaw@ipaw.walbrzych.e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463407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pl-PL" sz="2800" b="1" dirty="0" smtClean="0"/>
              <a:t>OBOWIĄZKI INFORMACYJNE BENEFICJENTA</a:t>
            </a:r>
            <a:endParaRPr lang="pl-PL" sz="28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3528" y="6093296"/>
            <a:ext cx="8280920" cy="550912"/>
          </a:xfrm>
        </p:spPr>
        <p:txBody>
          <a:bodyPr>
            <a:normAutofit/>
          </a:bodyPr>
          <a:lstStyle/>
          <a:p>
            <a:pPr algn="l"/>
            <a:r>
              <a:rPr lang="pl-PL" sz="1600" b="1" dirty="0" smtClean="0">
                <a:solidFill>
                  <a:schemeClr val="tx2">
                    <a:lumMod val="75000"/>
                  </a:schemeClr>
                </a:solidFill>
                <a:latin typeface="Segoe UI Semibold" panose="020B0702040204020203" pitchFamily="34" charset="0"/>
              </a:rPr>
              <a:t>Zintegrowane Inwestycje Terytorialne Aglomeracji Wałbrzyskiej</a:t>
            </a:r>
            <a:endParaRPr lang="pl-PL" sz="1600" b="1" dirty="0">
              <a:solidFill>
                <a:schemeClr val="tx2">
                  <a:lumMod val="75000"/>
                </a:schemeClr>
              </a:solidFill>
              <a:latin typeface="Segoe UI Semibold" panose="020B0702040204020203" pitchFamily="34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9"/>
            <a:ext cx="6588224" cy="99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491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1800" b="1" u="sng" dirty="0" smtClean="0"/>
              <a:t>INFORMACJA NA STRONIE INTERNETOWEJ</a:t>
            </a:r>
          </a:p>
          <a:p>
            <a:pPr marL="0" indent="0">
              <a:buNone/>
            </a:pPr>
            <a:endParaRPr lang="pl-PL" sz="1800" dirty="0" smtClean="0"/>
          </a:p>
          <a:p>
            <a:pPr marL="0" indent="0">
              <a:buNone/>
            </a:pPr>
            <a:r>
              <a:rPr lang="pl-PL" sz="1800" dirty="0" smtClean="0"/>
              <a:t>Informacja </a:t>
            </a:r>
            <a:r>
              <a:rPr lang="pl-PL" sz="1800" dirty="0"/>
              <a:t>na stronie internetowej Beneficjenta musi zawierać krótki opis Projektu, w tym:</a:t>
            </a:r>
          </a:p>
          <a:p>
            <a:pPr lvl="0"/>
            <a:r>
              <a:rPr lang="pl-PL" sz="1800" dirty="0"/>
              <a:t>cele Projektu,</a:t>
            </a:r>
          </a:p>
          <a:p>
            <a:pPr lvl="0"/>
            <a:r>
              <a:rPr lang="pl-PL" sz="1800" dirty="0"/>
              <a:t>planowane efekty,</a:t>
            </a:r>
          </a:p>
          <a:p>
            <a:pPr lvl="0"/>
            <a:r>
              <a:rPr lang="pl-PL" sz="1800" dirty="0"/>
              <a:t>wartość Projektu,</a:t>
            </a:r>
          </a:p>
          <a:p>
            <a:pPr lvl="0"/>
            <a:r>
              <a:rPr lang="pl-PL" sz="1800" dirty="0"/>
              <a:t>wkład Funduszy Europejskich.</a:t>
            </a:r>
          </a:p>
          <a:p>
            <a:pPr marL="0" indent="0">
              <a:buNone/>
            </a:pPr>
            <a:endParaRPr lang="pl-PL" sz="1800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800" dirty="0" smtClean="0"/>
              <a:t>Dodatkowo </a:t>
            </a:r>
            <a:r>
              <a:rPr lang="pl-PL" sz="1800" dirty="0"/>
              <a:t>zaleca się zamieszczanie zdjęć, grafik, materiałów audiowizualnych oraz harmonogramu Projektu prezentującego jego główne etapy i postęp prac.</a:t>
            </a:r>
          </a:p>
          <a:p>
            <a:pPr marL="0" indent="0">
              <a:lnSpc>
                <a:spcPct val="150000"/>
              </a:lnSpc>
              <a:buNone/>
            </a:pPr>
            <a:endParaRPr lang="pl-PL" sz="1800" b="1" u="sng" dirty="0" smtClean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0"/>
            <a:ext cx="6660232" cy="1004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2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1736" y="2276872"/>
            <a:ext cx="8229600" cy="367240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4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1800" dirty="0"/>
              <a:t>Beneficjent jest zobowiązany do przekazywania informacji, że realizowany przez niego p</a:t>
            </a:r>
            <a:r>
              <a:rPr lang="pl-PL" sz="1800" dirty="0" smtClean="0"/>
              <a:t>rojekt </a:t>
            </a:r>
            <a:r>
              <a:rPr lang="pl-PL" sz="1800" dirty="0"/>
              <a:t>uzyskał dofinansowanie z Unii Europejskiej z konkretnego funduszu osobom </a:t>
            </a:r>
            <a:r>
              <a:rPr lang="pl-PL" sz="1800" dirty="0" smtClean="0"/>
              <a:t>i podmiotom </a:t>
            </a:r>
            <a:r>
              <a:rPr lang="pl-PL" sz="1800" dirty="0"/>
              <a:t>uczestniczącym </a:t>
            </a:r>
            <a:r>
              <a:rPr lang="pl-PL" sz="1800"/>
              <a:t>w </a:t>
            </a:r>
            <a:r>
              <a:rPr lang="pl-PL" sz="1800" smtClean="0"/>
              <a:t>Projekcie. </a:t>
            </a:r>
            <a:endParaRPr lang="pl-PL" sz="1800" dirty="0" smtClean="0"/>
          </a:p>
          <a:p>
            <a:pPr marL="0" indent="0">
              <a:lnSpc>
                <a:spcPct val="124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1800" dirty="0" smtClean="0"/>
              <a:t>Obowiązek </a:t>
            </a:r>
            <a:r>
              <a:rPr lang="pl-PL" sz="1800" dirty="0"/>
              <a:t>ten zostaje wypełniony, jeśli zgodnie z </a:t>
            </a:r>
            <a:r>
              <a:rPr lang="pl-PL" sz="1800" dirty="0" smtClean="0"/>
              <a:t>przedstawionymi zasadami, </a:t>
            </a:r>
            <a:r>
              <a:rPr lang="pl-PL" sz="1800" dirty="0"/>
              <a:t>Beneficjent oznakuje konferencję, warsztaty, szkolenie, wystawę, targi lub inne formy realizacji </a:t>
            </a:r>
            <a:r>
              <a:rPr lang="pl-PL" sz="1800" dirty="0" smtClean="0"/>
              <a:t>projektu</a:t>
            </a:r>
            <a:r>
              <a:rPr lang="pl-PL" sz="1800" dirty="0"/>
              <a:t>. Oznakowanie może mieć formę plansz informacyjnych, plakatów, stojaków etc. </a:t>
            </a:r>
            <a:endParaRPr lang="pl-PL" sz="1800" dirty="0" smtClean="0"/>
          </a:p>
          <a:p>
            <a:pPr marL="0" indent="0">
              <a:lnSpc>
                <a:spcPct val="124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1800" dirty="0" smtClean="0"/>
              <a:t>Dodatkowo </a:t>
            </a:r>
            <a:r>
              <a:rPr lang="pl-PL" sz="1800" dirty="0"/>
              <a:t>należy przekazywać informację osobom uczestniczącym w Projekcie oraz odbiorcom ostatecznym w innej formie, np. powiadamiając ich o tym fakcie w trakcie konferencji, szkolenia lub prezentacji oferty.</a:t>
            </a:r>
          </a:p>
          <a:p>
            <a:pPr marL="0" indent="0">
              <a:buNone/>
            </a:pPr>
            <a:r>
              <a:rPr lang="pl-PL" sz="1800" dirty="0" smtClean="0"/>
              <a:t> </a:t>
            </a:r>
            <a:endParaRPr lang="pl-PL" sz="1800" dirty="0"/>
          </a:p>
        </p:txBody>
      </p:sp>
      <p:sp>
        <p:nvSpPr>
          <p:cNvPr id="5" name="Prostokąt zaokrąglony 4"/>
          <p:cNvSpPr/>
          <p:nvPr/>
        </p:nvSpPr>
        <p:spPr>
          <a:xfrm>
            <a:off x="511736" y="1281559"/>
            <a:ext cx="8305714" cy="63124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INFORMOWANIE UCZESTNIKÓW I ODBIORCÓW OSTATECZNYCH PROJEKTU</a:t>
            </a:r>
            <a:endParaRPr lang="pl-PL" b="1" dirty="0">
              <a:solidFill>
                <a:schemeClr val="tx1"/>
              </a:solidFill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977" y="0"/>
            <a:ext cx="6482023" cy="977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45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pl-PL" sz="2000" b="1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pl-PL" sz="1800" b="1" dirty="0" smtClean="0">
              <a:hlinkClick r:id="rId4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pl-PL" sz="1800" b="1" dirty="0" smtClean="0">
              <a:hlinkClick r:id="rId4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pl-PL" sz="1800" b="1" dirty="0">
              <a:hlinkClick r:id="rId4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pl-PL" sz="1800" b="1" dirty="0" smtClean="0">
              <a:hlinkClick r:id="rId4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pl-PL" sz="1800" b="1" dirty="0">
              <a:hlinkClick r:id="rId4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pl-PL" sz="1800" b="1" dirty="0" smtClean="0">
              <a:hlinkClick r:id="rId4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pl-PL" sz="1800" b="1" dirty="0">
              <a:hlinkClick r:id="rId4"/>
            </a:endParaRPr>
          </a:p>
          <a:p>
            <a:pPr marL="0" indent="0">
              <a:lnSpc>
                <a:spcPct val="150000"/>
              </a:lnSpc>
              <a:buNone/>
            </a:pPr>
            <a:endParaRPr lang="pl-PL" sz="2000" b="1" dirty="0" smtClean="0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4"/>
          </p:nvPr>
        </p:nvSpPr>
        <p:spPr>
          <a:xfrm>
            <a:off x="2843808" y="1556792"/>
            <a:ext cx="5481936" cy="2160240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1600" b="1" dirty="0">
                <a:hlinkClick r:id="rId4"/>
              </a:rPr>
              <a:t>http://www.ipaw.walbrzych.eu/realizuje-projekt/poznaj-zasady-promowania-projektu/</a:t>
            </a:r>
            <a:endParaRPr lang="pl-PL" sz="1600" b="1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1600" b="1" dirty="0">
                <a:hlinkClick r:id="rId5"/>
              </a:rPr>
              <a:t>www.rpo.dolnyslask.pl</a:t>
            </a:r>
            <a:endParaRPr lang="pl-PL" sz="1600" b="1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1600" b="1" dirty="0">
                <a:hlinkClick r:id="rId6"/>
              </a:rPr>
              <a:t>https://www.funduszeeuropejskie.gov.pl/promocja</a:t>
            </a:r>
            <a:r>
              <a:rPr lang="pl-PL" sz="1600" b="1" dirty="0"/>
              <a:t> </a:t>
            </a:r>
          </a:p>
          <a:p>
            <a:endParaRPr lang="pl-PL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" y="1688533"/>
            <a:ext cx="2167607" cy="3058020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0356"/>
            <a:ext cx="6156176" cy="928353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755576" y="5113192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„Podręcznik wnioskodawcy i beneficjenta programów polityki spójności 2014-2020 w zakresie informacji i promocji” </a:t>
            </a:r>
            <a:r>
              <a:rPr lang="pl-PL" dirty="0" smtClean="0"/>
              <a:t>– aktualizacja 14 czerwca 2016 r.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8364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664" y="1412776"/>
            <a:ext cx="5915000" cy="302433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pl-PL" sz="2000" b="1" dirty="0" smtClean="0">
              <a:cs typeface="Aparajita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1800" b="1" dirty="0" smtClean="0">
                <a:cs typeface="Aparajita" panose="020B0604020202020204" pitchFamily="34" charset="0"/>
              </a:rPr>
              <a:t>INSTYTUCJA POŚREDNICZĄCA AGLOMERACJI WAŁBRZYSKIEJ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800" b="1" dirty="0" smtClean="0">
                <a:cs typeface="Aparajita" panose="020B0604020202020204" pitchFamily="34" charset="0"/>
              </a:rPr>
              <a:t>ul. Słowackiego 23A, 58-300 Wałbrzych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800" b="1" dirty="0" smtClean="0">
                <a:cs typeface="Aparajita" panose="020B0604020202020204" pitchFamily="34" charset="0"/>
              </a:rPr>
              <a:t>tel. (74) 8474 150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1800" b="1" dirty="0" smtClean="0">
                <a:cs typeface="Aparajita" panose="020B0604020202020204" pitchFamily="34" charset="0"/>
                <a:hlinkClick r:id="rId4"/>
              </a:rPr>
              <a:t>ipaw@ipaw.walbrzych.eu</a:t>
            </a:r>
            <a:endParaRPr lang="pl-PL" sz="1800" b="1" dirty="0" smtClean="0">
              <a:cs typeface="Aparajita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1800" b="1" dirty="0" smtClean="0">
                <a:cs typeface="Aparajita" panose="020B0604020202020204" pitchFamily="34" charset="0"/>
                <a:hlinkClick r:id="rId5"/>
              </a:rPr>
              <a:t>www.ipaw.walbrzych.eu</a:t>
            </a:r>
            <a:r>
              <a:rPr lang="pl-PL" sz="1800" b="1" dirty="0" smtClean="0">
                <a:cs typeface="Aparajita" panose="020B0604020202020204" pitchFamily="34" charset="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endParaRPr lang="pl-PL" sz="2000" b="1" dirty="0" smtClean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0"/>
            <a:ext cx="6372200" cy="960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10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41630"/>
            <a:ext cx="8229600" cy="4311706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700" dirty="0" smtClean="0"/>
              <a:t>Aby poinformować opinię publiczną oraz osoby i podmioty uczestniczące w projekcie o uzyskanym dofinansowaniu Beneficjent jest zobowiązany do: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1700" b="1" dirty="0" smtClean="0"/>
              <a:t>Oznaczania znakiem Unii Europejskiej i znakiem Funduszy Europejskich oraz herbem województwa z napisem „Dolny Śląsk” </a:t>
            </a:r>
            <a:r>
              <a:rPr lang="pl-PL" sz="1700" dirty="0" smtClean="0"/>
              <a:t>dokumentów</a:t>
            </a:r>
            <a:r>
              <a:rPr lang="pl-PL" sz="1700" b="1" dirty="0" smtClean="0"/>
              <a:t> </a:t>
            </a:r>
            <a:r>
              <a:rPr lang="pl-PL" sz="1700" dirty="0" smtClean="0"/>
              <a:t>i działań informacyjno-promocyjnych,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1700" b="1" dirty="0" smtClean="0"/>
              <a:t>Umieszczenia </a:t>
            </a:r>
            <a:r>
              <a:rPr lang="pl-PL" sz="1700" b="1" dirty="0"/>
              <a:t>plakatu lub tablicy (informacyjnej i/lub pamiątkowej) </a:t>
            </a:r>
            <a:r>
              <a:rPr lang="pl-PL" sz="1700" dirty="0"/>
              <a:t>w miejscu realizacji projektu;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1700" b="1" dirty="0"/>
              <a:t>Umieszczenia opisu projektu na stronie internetowej</a:t>
            </a:r>
            <a:r>
              <a:rPr lang="pl-PL" sz="1700" dirty="0"/>
              <a:t>;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1700" b="1" dirty="0"/>
              <a:t>Przekazywania osobom i podmiotom uczestniczącym w projekcie informacji, że projekt uzyskał </a:t>
            </a:r>
            <a:r>
              <a:rPr lang="pl-PL" sz="1700" b="1" dirty="0" smtClean="0"/>
              <a:t>dofinansowanie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700" dirty="0"/>
              <a:t>Beneficjent ma obowiązek dokumentować działania informacyjne i promocyjne prowadzone w ramach projektu.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700" dirty="0"/>
              <a:t>Beneficjent ma obowiązek informowania o projekcie </a:t>
            </a:r>
            <a:r>
              <a:rPr lang="pl-PL" sz="1700" b="1" u="sng" dirty="0">
                <a:solidFill>
                  <a:srgbClr val="C00000"/>
                </a:solidFill>
              </a:rPr>
              <a:t>od momentu uzyskania </a:t>
            </a:r>
            <a:r>
              <a:rPr lang="pl-PL" sz="1700" b="1" u="sng" dirty="0" smtClean="0">
                <a:solidFill>
                  <a:srgbClr val="C00000"/>
                </a:solidFill>
              </a:rPr>
              <a:t>dofinansowania!</a:t>
            </a:r>
            <a:endParaRPr lang="pl-PL" sz="1700" b="1" u="sng" dirty="0">
              <a:solidFill>
                <a:srgbClr val="C00000"/>
              </a:solidFill>
            </a:endParaRP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endParaRPr lang="pl-PL" sz="1700" b="1" dirty="0"/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endParaRPr lang="pl-PL" sz="1700" dirty="0" smtClean="0"/>
          </a:p>
          <a:p>
            <a:pPr marL="514350" indent="-514350">
              <a:lnSpc>
                <a:spcPct val="150000"/>
              </a:lnSpc>
              <a:buAutoNum type="alphaLcParenR"/>
            </a:pPr>
            <a:endParaRPr lang="pl-PL" sz="2800" b="1" dirty="0" smtClean="0"/>
          </a:p>
        </p:txBody>
      </p:sp>
      <p:sp>
        <p:nvSpPr>
          <p:cNvPr id="8" name="Prostokąt zaokrąglony 7"/>
          <p:cNvSpPr/>
          <p:nvPr/>
        </p:nvSpPr>
        <p:spPr>
          <a:xfrm>
            <a:off x="457200" y="1345155"/>
            <a:ext cx="8229600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OBOWIĄZEK INFORMOWANIA O DOFINANSOWANIU</a:t>
            </a:r>
            <a:endParaRPr lang="pl-PL" b="1" dirty="0">
              <a:solidFill>
                <a:schemeClr val="tx1"/>
              </a:solidFill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928" y="44624"/>
            <a:ext cx="5730072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30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48472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3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6400" dirty="0" smtClean="0"/>
              <a:t>Beneficjent ma obowiązek oznaczania: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6400" dirty="0" smtClean="0"/>
              <a:t>działań informacyjnych i promocyjnych;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6400" dirty="0" smtClean="0"/>
              <a:t>dokumentów związanych z realizacją projektu, podawanych do wiadomości publicznej lub przeznaczonych dla uczestników projektów;</a:t>
            </a:r>
          </a:p>
          <a:p>
            <a:pPr marL="0" indent="0" algn="just">
              <a:lnSpc>
                <a:spcPct val="13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6400" dirty="0" smtClean="0"/>
              <a:t>oraz miejsc realizacji projektu.</a:t>
            </a:r>
          </a:p>
          <a:p>
            <a:pPr marL="0" indent="0" algn="just">
              <a:lnSpc>
                <a:spcPct val="134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6400" dirty="0" smtClean="0"/>
          </a:p>
          <a:p>
            <a:pPr marL="0" indent="0" algn="just">
              <a:lnSpc>
                <a:spcPct val="13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6400" dirty="0" smtClean="0"/>
              <a:t>Każdy </a:t>
            </a:r>
            <a:r>
              <a:rPr lang="pl-PL" sz="6400" dirty="0"/>
              <a:t>wymieniony wyżej element musi zawierać następujące znaki</a:t>
            </a:r>
            <a:r>
              <a:rPr lang="pl-PL" sz="6400" dirty="0" smtClean="0"/>
              <a:t>:</a:t>
            </a:r>
          </a:p>
          <a:p>
            <a:pPr>
              <a:lnSpc>
                <a:spcPct val="134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6400" dirty="0" smtClean="0"/>
              <a:t>znak </a:t>
            </a:r>
            <a:r>
              <a:rPr lang="pl-PL" sz="6400" b="1" dirty="0"/>
              <a:t>Funduszy Europejskich (FE)</a:t>
            </a:r>
            <a:r>
              <a:rPr lang="pl-PL" sz="6400" dirty="0"/>
              <a:t> (złożony z symbolu graficznego, nazwy Fundusze Europejskie oraz nazwy programu, z którego w części lub w całości finansowany jest Projekt realizowany przez Beneficjenta).</a:t>
            </a:r>
          </a:p>
          <a:p>
            <a:pPr>
              <a:lnSpc>
                <a:spcPct val="134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6400" dirty="0" smtClean="0"/>
              <a:t>znak </a:t>
            </a:r>
            <a:r>
              <a:rPr lang="pl-PL" sz="6400" b="1" dirty="0"/>
              <a:t>Unii Europejskiej (UE)</a:t>
            </a:r>
            <a:r>
              <a:rPr lang="pl-PL" sz="6400" dirty="0"/>
              <a:t> (złożony z flagi UE, napisu Unia Europejska i nazwy funduszu, który współfinansuje Projekt realizowany przez Beneficjenta).</a:t>
            </a:r>
          </a:p>
          <a:p>
            <a:pPr>
              <a:lnSpc>
                <a:spcPct val="134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6400" b="1" dirty="0" smtClean="0"/>
              <a:t>herb </a:t>
            </a:r>
            <a:r>
              <a:rPr lang="pl-PL" sz="6400" b="1" dirty="0"/>
              <a:t>województwa dolnośląskiego</a:t>
            </a:r>
            <a:r>
              <a:rPr lang="pl-PL" sz="6400" dirty="0"/>
              <a:t> z napisem </a:t>
            </a:r>
            <a:r>
              <a:rPr lang="pl-PL" sz="6400" b="1" dirty="0"/>
              <a:t>,,Dolny Śląsk</a:t>
            </a:r>
            <a:r>
              <a:rPr lang="pl-PL" sz="6400" b="1" dirty="0" smtClean="0"/>
              <a:t>”</a:t>
            </a:r>
            <a:r>
              <a:rPr lang="pl-PL" sz="6400" dirty="0" smtClean="0"/>
              <a:t>.</a:t>
            </a:r>
          </a:p>
          <a:p>
            <a:endParaRPr lang="pl-PL" sz="6400" dirty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pl-PL" sz="1800" dirty="0" smtClean="0"/>
          </a:p>
        </p:txBody>
      </p:sp>
      <p:sp>
        <p:nvSpPr>
          <p:cNvPr id="8" name="Prostokąt zaokrąglony 7"/>
          <p:cNvSpPr/>
          <p:nvPr/>
        </p:nvSpPr>
        <p:spPr>
          <a:xfrm>
            <a:off x="457200" y="1345155"/>
            <a:ext cx="8229600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OZNACZANIE DOKUMENTÓW I DZIAŁAŃ INFORMACYJNO-PROMOCYJNYCH</a:t>
            </a:r>
            <a:endParaRPr lang="pl-PL" b="1" dirty="0">
              <a:solidFill>
                <a:schemeClr val="tx1"/>
              </a:solidFill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4624"/>
            <a:ext cx="5796136" cy="874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404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pl-PL" sz="1800" dirty="0" smtClean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pl-PL" sz="1800" dirty="0" smtClean="0"/>
          </a:p>
        </p:txBody>
      </p:sp>
      <p:sp>
        <p:nvSpPr>
          <p:cNvPr id="8" name="Prostokąt zaokrąglony 7"/>
          <p:cNvSpPr/>
          <p:nvPr/>
        </p:nvSpPr>
        <p:spPr>
          <a:xfrm>
            <a:off x="457200" y="1345155"/>
            <a:ext cx="8229600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OZNACZANIE MIEJSCA REALIZACJI PROJEKTU</a:t>
            </a:r>
            <a:endParaRPr lang="pl-PL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486126"/>
              </p:ext>
            </p:extLst>
          </p:nvPr>
        </p:nvGraphicFramePr>
        <p:xfrm>
          <a:off x="611560" y="2132857"/>
          <a:ext cx="7632848" cy="44181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05173"/>
                <a:gridCol w="2727675"/>
              </a:tblGrid>
              <a:tr h="1820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dirty="0" smtClean="0">
                          <a:effectLst/>
                        </a:rPr>
                        <a:t>KTO?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dirty="0" smtClean="0">
                          <a:effectLst/>
                        </a:rPr>
                        <a:t>CO?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713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dirty="0">
                          <a:effectLst/>
                        </a:rPr>
                        <a:t>Jeśli Projekt jest współfinasowany z Europejskiego Funduszu Rozwoju Regionalnego lub Funduszu Spójności, a w ramach programu uzyskał dofinansowanie na kwotę powyżej 500 tys. euro, i który dotyczy: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>
                          <a:effectLst/>
                        </a:rPr>
                        <a:t>działań w zakresie infrastruktury</a:t>
                      </a:r>
                    </a:p>
                    <a:p>
                      <a:pPr marL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lub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>
                          <a:effectLst/>
                        </a:rPr>
                        <a:t>prac budowlanych.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dirty="0">
                          <a:effectLst/>
                        </a:rPr>
                        <a:t>Tablica informacyjna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dirty="0">
                          <a:effectLst/>
                        </a:rPr>
                        <a:t>(w trakcie realizacji Projektu)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6477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dirty="0">
                          <a:effectLst/>
                        </a:rPr>
                        <a:t>Po zakończeniu realizacji Projektu dofinasowanego na kwotę powyżej 500 tys. euro, który polegał na: </a:t>
                      </a:r>
                      <a:endParaRPr lang="pl-PL" sz="1100" dirty="0" smtClean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 smtClean="0">
                          <a:effectLst/>
                        </a:rPr>
                        <a:t>działaniach w zakresie infrastruktury </a:t>
                      </a:r>
                    </a:p>
                    <a:p>
                      <a:pPr marL="45021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l-PL" sz="1100" dirty="0" smtClean="0">
                          <a:effectLst/>
                        </a:rPr>
                        <a:t>lub</a:t>
                      </a:r>
                      <a:endParaRPr lang="pl-PL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>
                          <a:effectLst/>
                        </a:rPr>
                        <a:t>pracach budowlanych </a:t>
                      </a:r>
                    </a:p>
                    <a:p>
                      <a:pPr marL="45021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l-PL" sz="1100" dirty="0">
                          <a:effectLst/>
                        </a:rPr>
                        <a:t>lub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>
                          <a:effectLst/>
                        </a:rPr>
                        <a:t>zakupie środków trwałych.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dirty="0">
                          <a:effectLst/>
                        </a:rPr>
                        <a:t>Tablica pamiątkowa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dirty="0">
                          <a:effectLst/>
                        </a:rPr>
                        <a:t>(po zakończeniu realizacji Projektu)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913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dirty="0">
                          <a:effectLst/>
                        </a:rPr>
                        <a:t>W przypadku Projektów, które nie wymagają: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>
                          <a:effectLst/>
                        </a:rPr>
                        <a:t>umieszczania tablicy informacyjnej </a:t>
                      </a:r>
                    </a:p>
                    <a:p>
                      <a:pPr marL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lub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100" dirty="0">
                          <a:effectLst/>
                        </a:rPr>
                        <a:t>umieszczania tablicy pamiątkowej.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dirty="0">
                          <a:effectLst/>
                        </a:rPr>
                        <a:t>Plakat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dirty="0">
                          <a:effectLst/>
                        </a:rPr>
                        <a:t>(w trakcie realizacji Projektu)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2" name="Obraz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0"/>
            <a:ext cx="6084168" cy="917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784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tekstu 10"/>
          <p:cNvSpPr>
            <a:spLocks noGrp="1"/>
          </p:cNvSpPr>
          <p:nvPr>
            <p:ph idx="1"/>
          </p:nvPr>
        </p:nvSpPr>
        <p:spPr>
          <a:xfrm>
            <a:off x="457200" y="1916831"/>
            <a:ext cx="4657974" cy="2520281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1500" b="1" u="sng" dirty="0"/>
              <a:t>TABLICA </a:t>
            </a:r>
            <a:r>
              <a:rPr lang="pl-PL" sz="1500" b="1" u="sng" dirty="0" smtClean="0"/>
              <a:t>INFORMACYJNA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300" b="1" dirty="0" smtClean="0"/>
              <a:t>Rozmiar tablicy</a:t>
            </a:r>
            <a:r>
              <a:rPr lang="pl-PL" sz="1300" dirty="0"/>
              <a:t>: minimum 80 × 120 </a:t>
            </a:r>
            <a:r>
              <a:rPr lang="pl-PL" sz="1300" dirty="0" smtClean="0"/>
              <a:t>cm, duże inwestycje infrastrukturalne – nie mniejsze niż 6 m2.</a:t>
            </a:r>
            <a:endParaRPr lang="pl-PL" sz="1300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300" b="1" dirty="0" smtClean="0"/>
              <a:t>Okres stosowania </a:t>
            </a:r>
            <a:r>
              <a:rPr lang="pl-PL" sz="1300" b="1" dirty="0"/>
              <a:t>tablicy</a:t>
            </a:r>
            <a:r>
              <a:rPr lang="pl-PL" sz="1300" dirty="0"/>
              <a:t>: </a:t>
            </a:r>
            <a:r>
              <a:rPr lang="pl-PL" sz="1300" dirty="0" smtClean="0"/>
              <a:t>od momentu </a:t>
            </a:r>
            <a:r>
              <a:rPr lang="pl-PL" sz="1300" dirty="0"/>
              <a:t>faktycznego rozpoczęcia robót budowlanych/ </a:t>
            </a:r>
            <a:r>
              <a:rPr lang="pl-PL" sz="1300" dirty="0" smtClean="0"/>
              <a:t>infrastrukturalnych do zakończenia projektu. Jeśli projekt rozpoczął się przed uzyskaniem dofinansowania, tablica powinna stanąć bezpośrednio po podpisaniu umowy lub decyzji o dofinansowaniu (nie później niż 2 miesiące od tej daty)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300" b="1" dirty="0" smtClean="0">
                <a:sym typeface="Symbol" panose="05050102010706020507" pitchFamily="18" charset="2"/>
              </a:rPr>
              <a:t>Miejsce umieszczenia </a:t>
            </a:r>
            <a:r>
              <a:rPr lang="pl-PL" sz="1300" b="1" dirty="0">
                <a:sym typeface="Symbol" panose="05050102010706020507" pitchFamily="18" charset="2"/>
              </a:rPr>
              <a:t>tablicy</a:t>
            </a:r>
            <a:r>
              <a:rPr lang="pl-PL" sz="1300" dirty="0">
                <a:sym typeface="Symbol" panose="05050102010706020507" pitchFamily="18" charset="2"/>
              </a:rPr>
              <a:t>: w miejscu realizacji </a:t>
            </a:r>
            <a:r>
              <a:rPr lang="pl-PL" sz="1300" dirty="0" smtClean="0">
                <a:sym typeface="Symbol" panose="05050102010706020507" pitchFamily="18" charset="2"/>
              </a:rPr>
              <a:t>projektu </a:t>
            </a:r>
            <a:endParaRPr lang="pl-PL" sz="1300" dirty="0"/>
          </a:p>
        </p:txBody>
      </p:sp>
      <p:pic>
        <p:nvPicPr>
          <p:cNvPr id="12" name="Picture 3" descr="karta_wzor_dolnoslaskie2-plansza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2808" y="1916831"/>
            <a:ext cx="3602458" cy="2448273"/>
          </a:xfrm>
          <a:prstGeom prst="rect">
            <a:avLst/>
          </a:prstGeom>
          <a:ln/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14" name="Symbol zastępczy tekstu 10"/>
          <p:cNvSpPr txBox="1">
            <a:spLocks/>
          </p:cNvSpPr>
          <p:nvPr/>
        </p:nvSpPr>
        <p:spPr>
          <a:xfrm>
            <a:off x="477294" y="4517077"/>
            <a:ext cx="8401508" cy="222429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l-PL" sz="2400" b="1" u="sng" dirty="0" smtClean="0"/>
              <a:t>TABLICA PAMIĄTKOWA</a:t>
            </a:r>
          </a:p>
          <a:p>
            <a:pPr>
              <a:lnSpc>
                <a:spcPct val="134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400" b="1" dirty="0"/>
              <a:t>R</a:t>
            </a:r>
            <a:r>
              <a:rPr lang="pl-PL" sz="2400" b="1" dirty="0" smtClean="0"/>
              <a:t>ozmiar tablicy</a:t>
            </a:r>
            <a:r>
              <a:rPr lang="pl-PL" sz="2400" dirty="0" smtClean="0"/>
              <a:t>: </a:t>
            </a:r>
            <a:r>
              <a:rPr lang="pl-PL" sz="2400" b="1" i="1" dirty="0" smtClean="0"/>
              <a:t>dużego formatu </a:t>
            </a:r>
            <a:r>
              <a:rPr lang="pl-PL" sz="2400" dirty="0" smtClean="0"/>
              <a:t>- minimum 80 × </a:t>
            </a:r>
            <a:r>
              <a:rPr lang="pl-PL" sz="2400" dirty="0"/>
              <a:t>120 </a:t>
            </a:r>
            <a:r>
              <a:rPr lang="pl-PL" sz="2400" dirty="0" smtClean="0"/>
              <a:t>cm. W </a:t>
            </a:r>
            <a:r>
              <a:rPr lang="pl-PL" sz="2400" dirty="0"/>
              <a:t>przypadku </a:t>
            </a:r>
            <a:r>
              <a:rPr lang="pl-PL" sz="2400" dirty="0" smtClean="0"/>
              <a:t>projektów </a:t>
            </a:r>
            <a:r>
              <a:rPr lang="pl-PL" sz="2400" dirty="0"/>
              <a:t>związanych ze znacznymi inwestycjami infrastrukturalnymi i pracami budowlanymi powierzchnia tablicy pamiątkowej nie powinna być mniejsza niż 6 m2. </a:t>
            </a:r>
            <a:r>
              <a:rPr lang="pl-PL" sz="2400" b="1" i="1" dirty="0" smtClean="0"/>
              <a:t>Mniejsze  tabliczki </a:t>
            </a:r>
            <a:r>
              <a:rPr lang="pl-PL" sz="2400" dirty="0" smtClean="0"/>
              <a:t>– rekomendowany minimalny </a:t>
            </a:r>
            <a:r>
              <a:rPr lang="pl-PL" sz="2400" dirty="0"/>
              <a:t>rozmiar tablicy pamiątkowej to format A3. Rozmiar tablicy nie może być jednak mniejszy niż format </a:t>
            </a:r>
            <a:r>
              <a:rPr lang="pl-PL" sz="2400" dirty="0" smtClean="0"/>
              <a:t>A4 </a:t>
            </a:r>
          </a:p>
          <a:p>
            <a:pPr>
              <a:lnSpc>
                <a:spcPct val="134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400" b="1" dirty="0" smtClean="0"/>
              <a:t>Okres stosowania tablicy</a:t>
            </a:r>
            <a:r>
              <a:rPr lang="pl-PL" sz="2400" b="1" dirty="0"/>
              <a:t>: </a:t>
            </a:r>
            <a:r>
              <a:rPr lang="pl-PL" sz="2400" dirty="0"/>
              <a:t>Tablicę pamiątkową należy umieścić po zakończeniu </a:t>
            </a:r>
            <a:r>
              <a:rPr lang="pl-PL" sz="2400" dirty="0" smtClean="0"/>
              <a:t>projektu </a:t>
            </a:r>
            <a:r>
              <a:rPr lang="pl-PL" sz="2400" dirty="0"/>
              <a:t>– nie później niż 3 miesiące po tym fakcie. </a:t>
            </a:r>
            <a:r>
              <a:rPr lang="pl-PL" sz="2400" dirty="0" smtClean="0"/>
              <a:t>Tablica </a:t>
            </a:r>
            <a:r>
              <a:rPr lang="pl-PL" sz="2400" dirty="0"/>
              <a:t>pamiątkowa musi być wyeksponowana minimum przez cały okres trwałości </a:t>
            </a:r>
            <a:r>
              <a:rPr lang="pl-PL" sz="2400" dirty="0" smtClean="0"/>
              <a:t>projektu</a:t>
            </a:r>
          </a:p>
          <a:p>
            <a:pPr>
              <a:lnSpc>
                <a:spcPct val="134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400" b="1" dirty="0" smtClean="0">
                <a:sym typeface="Symbol" panose="05050102010706020507" pitchFamily="18" charset="2"/>
              </a:rPr>
              <a:t>Miejsce umieszczenia tablicy: </a:t>
            </a:r>
            <a:r>
              <a:rPr lang="pl-PL" sz="2400" dirty="0" smtClean="0">
                <a:sym typeface="Symbol" panose="05050102010706020507" pitchFamily="18" charset="2"/>
              </a:rPr>
              <a:t>w miejscu realizacji projektu </a:t>
            </a:r>
            <a:endParaRPr lang="pl-PL" sz="2400" dirty="0" smtClean="0"/>
          </a:p>
          <a:p>
            <a:endParaRPr lang="pl-PL" dirty="0"/>
          </a:p>
        </p:txBody>
      </p:sp>
      <p:sp>
        <p:nvSpPr>
          <p:cNvPr id="15" name="Symbol zastępczy tekstu 10"/>
          <p:cNvSpPr txBox="1">
            <a:spLocks/>
          </p:cNvSpPr>
          <p:nvPr/>
        </p:nvSpPr>
        <p:spPr>
          <a:xfrm>
            <a:off x="4890863" y="3825084"/>
            <a:ext cx="3826769" cy="5400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/>
          </a:p>
        </p:txBody>
      </p:sp>
      <p:sp>
        <p:nvSpPr>
          <p:cNvPr id="3" name="Prostokąt zaokrąglony 2"/>
          <p:cNvSpPr/>
          <p:nvPr/>
        </p:nvSpPr>
        <p:spPr>
          <a:xfrm>
            <a:off x="539552" y="1156385"/>
            <a:ext cx="8305714" cy="63124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TABLICE INFORMACYJNE I PAMIĄTKOWE</a:t>
            </a:r>
            <a:endParaRPr lang="pl-PL" b="1" dirty="0">
              <a:solidFill>
                <a:schemeClr val="tx1"/>
              </a:solidFill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247" y="0"/>
            <a:ext cx="6012160" cy="906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2132856"/>
            <a:ext cx="4320480" cy="3240360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400" b="1" dirty="0" smtClean="0"/>
              <a:t>Rozmiar i materiał plakatu</a:t>
            </a:r>
            <a:r>
              <a:rPr lang="pl-PL" sz="1400" dirty="0" smtClean="0"/>
              <a:t>: plakatem </a:t>
            </a:r>
            <a:r>
              <a:rPr lang="pl-PL" sz="1400" dirty="0"/>
              <a:t>może być wydrukowany arkusz papieru o minimalnym rozmiarze </a:t>
            </a:r>
            <a:r>
              <a:rPr lang="pl-PL" sz="1400" b="1" dirty="0"/>
              <a:t>A3</a:t>
            </a:r>
            <a:r>
              <a:rPr lang="pl-PL" sz="1400" dirty="0"/>
              <a:t> (arkusz o wymiarach 297×420 mm). Może być też wykonany z innego, trwalszego tworzywa, np. z plastiku. Pod warunkiem zachowania minimalnego obowiązkowego rozmiaru może mieć formę plansz informacyjnych, stojaków reklamowych itp</a:t>
            </a:r>
            <a:r>
              <a:rPr lang="pl-PL" sz="1400" dirty="0" smtClean="0"/>
              <a:t>.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800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400" b="1" dirty="0" smtClean="0"/>
              <a:t>Okres </a:t>
            </a:r>
            <a:r>
              <a:rPr lang="pl-PL" sz="1400" b="1" dirty="0"/>
              <a:t>stosowania </a:t>
            </a:r>
            <a:r>
              <a:rPr lang="pl-PL" sz="1400" b="1" dirty="0" smtClean="0"/>
              <a:t>plakatu: </a:t>
            </a:r>
            <a:r>
              <a:rPr lang="pl-PL" sz="1400" dirty="0" smtClean="0"/>
              <a:t>plakat </a:t>
            </a:r>
            <a:r>
              <a:rPr lang="pl-PL" sz="1400" dirty="0"/>
              <a:t>musi być wyeksponowany w trakcie realizacji </a:t>
            </a:r>
            <a:r>
              <a:rPr lang="pl-PL" sz="1400" dirty="0" smtClean="0"/>
              <a:t>projektu</a:t>
            </a:r>
            <a:r>
              <a:rPr lang="pl-PL" sz="1400" dirty="0"/>
              <a:t>. Powinien być umieszczony w widocznym miejscu nie później niż miesiąc od uzyskania dofinansowania. Plakat można zdjąć po zakończeniu </a:t>
            </a:r>
            <a:r>
              <a:rPr lang="pl-PL" sz="1400" dirty="0" smtClean="0"/>
              <a:t>projektu</a:t>
            </a:r>
            <a:r>
              <a:rPr lang="pl-PL" sz="1400" dirty="0"/>
              <a:t>. </a:t>
            </a:r>
          </a:p>
        </p:txBody>
      </p:sp>
      <p:pic>
        <p:nvPicPr>
          <p:cNvPr id="1026" name="Picture 2" descr="karta_wzor_dolnoslaskie2-plansza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087" y="2132856"/>
            <a:ext cx="3651970" cy="2577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ymbol zastępczy zawartości 2"/>
          <p:cNvSpPr txBox="1">
            <a:spLocks/>
          </p:cNvSpPr>
          <p:nvPr/>
        </p:nvSpPr>
        <p:spPr>
          <a:xfrm>
            <a:off x="539552" y="5661248"/>
            <a:ext cx="8122169" cy="50405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pl-PL" sz="1400" b="1" dirty="0" smtClean="0"/>
              <a:t>Miejsce umieszczenia plakatu: </a:t>
            </a:r>
            <a:r>
              <a:rPr lang="pl-PL" sz="1400" dirty="0" smtClean="0"/>
              <a:t>plakat powinien być umieszczony w widocznym i dostępnym publicznie miejscu.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l-PL" sz="1400" dirty="0">
              <a:sym typeface="Symbol" panose="05050102010706020507" pitchFamily="18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l-PL" sz="15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pl-PL" sz="2000" dirty="0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4787769" y="4398075"/>
            <a:ext cx="3616585" cy="463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l-PL" sz="15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pl-PL" sz="2000" dirty="0"/>
          </a:p>
        </p:txBody>
      </p:sp>
      <p:sp>
        <p:nvSpPr>
          <p:cNvPr id="7" name="Prostokąt zaokrąglony 6"/>
          <p:cNvSpPr/>
          <p:nvPr/>
        </p:nvSpPr>
        <p:spPr>
          <a:xfrm>
            <a:off x="691952" y="1308785"/>
            <a:ext cx="8305714" cy="63124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PLAKAT</a:t>
            </a:r>
            <a:endParaRPr lang="pl-PL" b="1" dirty="0">
              <a:solidFill>
                <a:schemeClr val="tx1"/>
              </a:solidFill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-6856"/>
            <a:ext cx="6660232" cy="1004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06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2132856"/>
            <a:ext cx="8229600" cy="388843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1600" dirty="0" smtClean="0"/>
              <a:t>W przypadku posiadania własnej strony internetowej Beneficjent musi umieścić na niej:</a:t>
            </a:r>
          </a:p>
          <a:p>
            <a:pPr>
              <a:lnSpc>
                <a:spcPct val="150000"/>
              </a:lnSpc>
            </a:pPr>
            <a:r>
              <a:rPr lang="pl-PL" sz="1600" dirty="0" smtClean="0"/>
              <a:t>znak Unii  Europejskiej </a:t>
            </a:r>
          </a:p>
          <a:p>
            <a:pPr>
              <a:lnSpc>
                <a:spcPct val="150000"/>
              </a:lnSpc>
            </a:pPr>
            <a:r>
              <a:rPr lang="pl-PL" sz="1600" dirty="0"/>
              <a:t>z</a:t>
            </a:r>
            <a:r>
              <a:rPr lang="pl-PL" sz="1600" dirty="0" smtClean="0"/>
              <a:t>nak Funduszy Europejskich </a:t>
            </a:r>
          </a:p>
          <a:p>
            <a:pPr>
              <a:lnSpc>
                <a:spcPct val="150000"/>
              </a:lnSpc>
            </a:pPr>
            <a:r>
              <a:rPr lang="pl-PL" sz="1600" dirty="0" smtClean="0"/>
              <a:t>herb województwa dolnośląskiego</a:t>
            </a:r>
          </a:p>
          <a:p>
            <a:pPr>
              <a:lnSpc>
                <a:spcPct val="150000"/>
              </a:lnSpc>
            </a:pPr>
            <a:r>
              <a:rPr lang="pl-PL" sz="1600" dirty="0"/>
              <a:t>k</a:t>
            </a:r>
            <a:r>
              <a:rPr lang="pl-PL" sz="1600" dirty="0" smtClean="0"/>
              <a:t>rótki opis projektu</a:t>
            </a:r>
          </a:p>
          <a:p>
            <a:pPr marL="0" indent="0">
              <a:buNone/>
            </a:pPr>
            <a:endParaRPr lang="pl-PL" sz="1600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600" b="1" dirty="0" smtClean="0"/>
              <a:t>Miejsce </a:t>
            </a:r>
            <a:r>
              <a:rPr lang="pl-PL" sz="1600" b="1" dirty="0"/>
              <a:t>umieszczenia znaków i </a:t>
            </a:r>
            <a:r>
              <a:rPr lang="pl-PL" sz="1600" b="1" dirty="0" smtClean="0"/>
              <a:t>informacji: </a:t>
            </a:r>
            <a:r>
              <a:rPr lang="pl-PL" sz="1600" dirty="0" smtClean="0"/>
              <a:t>jeśli </a:t>
            </a:r>
            <a:r>
              <a:rPr lang="pl-PL" sz="1600" dirty="0"/>
              <a:t>struktura serwisu internetowego Beneficjenta na to pozwala – można </a:t>
            </a:r>
            <a:r>
              <a:rPr lang="pl-PL" sz="1600" dirty="0" smtClean="0"/>
              <a:t>je umieścić </a:t>
            </a:r>
            <a:r>
              <a:rPr lang="pl-PL" sz="1600" dirty="0"/>
              <a:t>na głównej stronie lub istniejącej już podstronie. Można też utworzyć odrębną zakładkę/podstronę przeznaczoną specjalnie dla realizowanego Projektu lub Projektów. Ważne jest, aby użytkownikom łatwo było tam trafić.</a:t>
            </a:r>
          </a:p>
          <a:p>
            <a:pPr marL="0" indent="0">
              <a:lnSpc>
                <a:spcPct val="150000"/>
              </a:lnSpc>
              <a:buNone/>
            </a:pPr>
            <a:endParaRPr lang="pl-PL" sz="1600" dirty="0" smtClean="0"/>
          </a:p>
          <a:p>
            <a:pPr marL="0" indent="0">
              <a:lnSpc>
                <a:spcPct val="150000"/>
              </a:lnSpc>
              <a:buNone/>
            </a:pPr>
            <a:endParaRPr lang="pl-PL" sz="2800" b="1" dirty="0"/>
          </a:p>
        </p:txBody>
      </p:sp>
      <p:sp>
        <p:nvSpPr>
          <p:cNvPr id="7" name="Prostokąt zaokrąglony 6"/>
          <p:cNvSpPr/>
          <p:nvPr/>
        </p:nvSpPr>
        <p:spPr>
          <a:xfrm>
            <a:off x="691952" y="1308785"/>
            <a:ext cx="8305714" cy="63124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STRONA INTERNETOWA</a:t>
            </a:r>
            <a:endParaRPr lang="pl-PL" b="1" dirty="0">
              <a:solidFill>
                <a:schemeClr val="tx1"/>
              </a:solidFill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472" y="-25963"/>
            <a:ext cx="6959528" cy="1049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68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8863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1600" b="1" u="sng" dirty="0" smtClean="0"/>
              <a:t>OZNACZENIE STRONY INTERNETOWEJ</a:t>
            </a:r>
            <a:endParaRPr lang="pl-PL" sz="1600" b="1" u="sng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800" b="1" dirty="0" smtClean="0"/>
              <a:t>1.</a:t>
            </a:r>
          </a:p>
          <a:p>
            <a:pPr marL="0" indent="0">
              <a:lnSpc>
                <a:spcPct val="150000"/>
              </a:lnSpc>
              <a:buNone/>
            </a:pPr>
            <a:endParaRPr lang="pl-PL" sz="1900" b="1" dirty="0" smtClean="0"/>
          </a:p>
          <a:p>
            <a:pPr marL="0" indent="0">
              <a:buNone/>
            </a:pPr>
            <a:r>
              <a:rPr lang="pl-PL" sz="1600" dirty="0"/>
              <a:t>A</a:t>
            </a:r>
            <a:r>
              <a:rPr lang="pl-PL" sz="1600" dirty="0" smtClean="0"/>
              <a:t>by </a:t>
            </a:r>
            <a:r>
              <a:rPr lang="pl-PL" sz="1600" dirty="0"/>
              <a:t>właściwie oznaczyć swoją stronę internetową, należy zastosować jedno z dwóch rozwiązań</a:t>
            </a:r>
            <a:r>
              <a:rPr lang="pl-PL" sz="1600" dirty="0" smtClean="0"/>
              <a:t>:</a:t>
            </a:r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r>
              <a:rPr lang="pl-PL" sz="1600" b="1" dirty="0"/>
              <a:t>Rozwiązanie nr 1</a:t>
            </a:r>
          </a:p>
          <a:p>
            <a:pPr marL="0" indent="0">
              <a:buNone/>
            </a:pPr>
            <a:r>
              <a:rPr lang="pl-PL" sz="1600" b="1" dirty="0" smtClean="0"/>
              <a:t>W widocznym </a:t>
            </a:r>
            <a:r>
              <a:rPr lang="pl-PL" sz="1600" b="1" dirty="0"/>
              <a:t>miejscu</a:t>
            </a:r>
            <a:r>
              <a:rPr lang="pl-PL" sz="1600" dirty="0"/>
              <a:t> </a:t>
            </a:r>
            <a:r>
              <a:rPr lang="pl-PL" sz="1600" dirty="0" smtClean="0"/>
              <a:t>należy umieścić </a:t>
            </a:r>
            <a:r>
              <a:rPr lang="pl-PL" sz="1600" dirty="0"/>
              <a:t>zestawienie złożone ze znaku Funduszy Europejskich z nazwą programu, znaku Unii Europejskiej</a:t>
            </a:r>
            <a:r>
              <a:rPr lang="pl-PL" sz="1600" b="1" dirty="0"/>
              <a:t> </a:t>
            </a:r>
            <a:r>
              <a:rPr lang="pl-PL" sz="1600" dirty="0"/>
              <a:t>z nazwą funduszu oraz herbu województwa z napisem ,,Dolny Śląsk”. </a:t>
            </a:r>
            <a:endParaRPr lang="pl-PL" sz="1600" dirty="0" smtClean="0"/>
          </a:p>
          <a:p>
            <a:pPr marL="0" indent="0">
              <a:buNone/>
            </a:pPr>
            <a:endParaRPr lang="pl-PL" sz="1600" dirty="0" smtClean="0"/>
          </a:p>
          <a:p>
            <a:pPr marL="0" indent="0">
              <a:buNone/>
            </a:pPr>
            <a:endParaRPr lang="pl-PL" sz="1600" dirty="0" smtClean="0"/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endParaRPr lang="pl-PL" sz="1600" dirty="0" smtClean="0"/>
          </a:p>
          <a:p>
            <a:pPr marL="0" indent="0">
              <a:buNone/>
            </a:pPr>
            <a:r>
              <a:rPr lang="pl-PL" sz="1600" dirty="0" smtClean="0"/>
              <a:t>Umieszczenie </a:t>
            </a:r>
            <a:r>
              <a:rPr lang="pl-PL" sz="1600" dirty="0"/>
              <a:t>w widocznym miejscu oznacza, że w momencie wejścia na stronę internetową użytkownik nie musi przewijać strony, aby zobaczyć zestawienie znaków</a:t>
            </a:r>
            <a:r>
              <a:rPr lang="pl-PL" sz="1600" dirty="0" smtClean="0"/>
              <a:t>.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365104"/>
            <a:ext cx="6732240" cy="1015223"/>
          </a:xfrm>
          <a:prstGeom prst="rect">
            <a:avLst/>
          </a:prstGeom>
        </p:spPr>
      </p:pic>
      <p:sp>
        <p:nvSpPr>
          <p:cNvPr id="2" name="Prostokąt zaokrąglony 1"/>
          <p:cNvSpPr/>
          <p:nvPr/>
        </p:nvSpPr>
        <p:spPr>
          <a:xfrm>
            <a:off x="475266" y="1636340"/>
            <a:ext cx="8211534" cy="75469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Flaga UE z napisem Unia Europejska musi być widoczna momencie wejścia użytkownika na stronę internetową, to znaczy bez konieczności przewijania strony</a:t>
            </a:r>
            <a:endParaRPr lang="pl-PL" sz="16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299" y="0"/>
            <a:ext cx="6012160" cy="906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70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8863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1600" b="1" u="sng" dirty="0" smtClean="0"/>
              <a:t>OZNACZENIE STRONY INTERNETOWEJ</a:t>
            </a:r>
            <a:endParaRPr lang="pl-PL" sz="1600" b="1" u="sng" dirty="0"/>
          </a:p>
          <a:p>
            <a:pPr marL="0" indent="0">
              <a:buNone/>
            </a:pPr>
            <a:r>
              <a:rPr lang="pl-PL" sz="1600" b="1" dirty="0" smtClean="0"/>
              <a:t>Rozwiązanie nr 2</a:t>
            </a:r>
          </a:p>
          <a:p>
            <a:pPr marL="0" indent="0">
              <a:buNone/>
            </a:pPr>
            <a:r>
              <a:rPr lang="pl-PL" sz="1600" dirty="0" smtClean="0"/>
              <a:t>Rozwiązanie drugie polega na tym, aby </a:t>
            </a:r>
            <a:r>
              <a:rPr lang="pl-PL" sz="1600" b="1" dirty="0" smtClean="0"/>
              <a:t>w widocznym miejscu</a:t>
            </a:r>
            <a:r>
              <a:rPr lang="pl-PL" sz="1600" dirty="0" smtClean="0"/>
              <a:t> umieścić flagę UE tylko z napisem Unia Europejska według jednego z następujących wzorów:</a:t>
            </a:r>
          </a:p>
          <a:p>
            <a:pPr marL="0" indent="0">
              <a:lnSpc>
                <a:spcPct val="150000"/>
              </a:lnSpc>
              <a:buNone/>
            </a:pPr>
            <a:endParaRPr lang="pl-PL" sz="1900" b="1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7624" y="2510374"/>
            <a:ext cx="6768752" cy="2289982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457200" y="4970527"/>
            <a:ext cx="7992888" cy="151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Dodatkowo na stronie (niekoniecznie w miejscu widocznym w momencie wejścia) należy umieścić zestaw znaków Fundusze Europejskie, Unia Europejska oraz herb województwa z napisem ,,Dolny Śląsk”.</a:t>
            </a: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 przypadku tego rozwiązania flaga Unii Europejskiej pojawi się dwa razy na danej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stronie internetowej.</a:t>
            </a:r>
            <a:endParaRPr lang="pl-PL" sz="1600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-14997"/>
            <a:ext cx="6516216" cy="982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39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1031</TotalTime>
  <Words>975</Words>
  <Application>Microsoft Office PowerPoint</Application>
  <PresentationFormat>Pokaz na ekranie (4:3)</PresentationFormat>
  <Paragraphs>129</Paragraphs>
  <Slides>13</Slides>
  <Notes>13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20" baseType="lpstr">
      <vt:lpstr>Aparajita</vt:lpstr>
      <vt:lpstr>Arial</vt:lpstr>
      <vt:lpstr>Calibri</vt:lpstr>
      <vt:lpstr>Segoe UI Semibold</vt:lpstr>
      <vt:lpstr>Symbol</vt:lpstr>
      <vt:lpstr>Times New Roman</vt:lpstr>
      <vt:lpstr>Motyw pakietu Office</vt:lpstr>
      <vt:lpstr>OBOWIĄZKI INFORMACYJNE BENEFICJENTA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Marcin Dzwonek</dc:creator>
  <cp:lastModifiedBy>Katarzyna Lisiecka-Mika</cp:lastModifiedBy>
  <cp:revision>132</cp:revision>
  <cp:lastPrinted>2016-02-23T07:16:59Z</cp:lastPrinted>
  <dcterms:created xsi:type="dcterms:W3CDTF">2015-04-22T07:48:15Z</dcterms:created>
  <dcterms:modified xsi:type="dcterms:W3CDTF">2016-07-11T12:31:19Z</dcterms:modified>
</cp:coreProperties>
</file>