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 id="2147483696" r:id="rId3"/>
  </p:sldMasterIdLst>
  <p:notesMasterIdLst>
    <p:notesMasterId r:id="rId34"/>
  </p:notesMasterIdLst>
  <p:handoutMasterIdLst>
    <p:handoutMasterId r:id="rId35"/>
  </p:handoutMasterIdLst>
  <p:sldIdLst>
    <p:sldId id="547" r:id="rId4"/>
    <p:sldId id="551" r:id="rId5"/>
    <p:sldId id="575" r:id="rId6"/>
    <p:sldId id="614" r:id="rId7"/>
    <p:sldId id="590" r:id="rId8"/>
    <p:sldId id="576" r:id="rId9"/>
    <p:sldId id="642" r:id="rId10"/>
    <p:sldId id="643" r:id="rId11"/>
    <p:sldId id="618" r:id="rId12"/>
    <p:sldId id="621" r:id="rId13"/>
    <p:sldId id="606" r:id="rId14"/>
    <p:sldId id="607" r:id="rId15"/>
    <p:sldId id="622" r:id="rId16"/>
    <p:sldId id="623" r:id="rId17"/>
    <p:sldId id="577" r:id="rId18"/>
    <p:sldId id="580" r:id="rId19"/>
    <p:sldId id="581" r:id="rId20"/>
    <p:sldId id="585" r:id="rId21"/>
    <p:sldId id="644" r:id="rId22"/>
    <p:sldId id="586" r:id="rId23"/>
    <p:sldId id="587" r:id="rId24"/>
    <p:sldId id="635" r:id="rId25"/>
    <p:sldId id="636" r:id="rId26"/>
    <p:sldId id="640" r:id="rId27"/>
    <p:sldId id="641" r:id="rId28"/>
    <p:sldId id="645" r:id="rId29"/>
    <p:sldId id="646" r:id="rId30"/>
    <p:sldId id="647" r:id="rId31"/>
    <p:sldId id="518" r:id="rId32"/>
    <p:sldId id="569" r:id="rId33"/>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z motywem 2 — Ak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434" autoAdjust="0"/>
  </p:normalViewPr>
  <p:slideViewPr>
    <p:cSldViewPr>
      <p:cViewPr varScale="1">
        <p:scale>
          <a:sx n="106" d="100"/>
          <a:sy n="106" d="100"/>
        </p:scale>
        <p:origin x="17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448" cy="496332"/>
          </a:xfrm>
          <a:prstGeom prst="rect">
            <a:avLst/>
          </a:prstGeom>
        </p:spPr>
        <p:txBody>
          <a:bodyPr vert="horz" lIns="92006" tIns="46003" rIns="92006" bIns="46003"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06" tIns="46003" rIns="92006" bIns="46003"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2016-12-12</a:t>
            </a:fld>
            <a:endParaRPr lang="pl-PL"/>
          </a:p>
        </p:txBody>
      </p:sp>
      <p:sp>
        <p:nvSpPr>
          <p:cNvPr id="4" name="Symbol zastępczy stopki 3"/>
          <p:cNvSpPr>
            <a:spLocks noGrp="1"/>
          </p:cNvSpPr>
          <p:nvPr>
            <p:ph type="ftr" sz="quarter" idx="2"/>
          </p:nvPr>
        </p:nvSpPr>
        <p:spPr>
          <a:xfrm>
            <a:off x="1" y="9428716"/>
            <a:ext cx="2945448" cy="496332"/>
          </a:xfrm>
          <a:prstGeom prst="rect">
            <a:avLst/>
          </a:prstGeom>
        </p:spPr>
        <p:txBody>
          <a:bodyPr vert="horz" lIns="92006" tIns="46003" rIns="92006" bIns="46003"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06" tIns="46003" rIns="92006" bIns="46003"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448" cy="496332"/>
          </a:xfrm>
          <a:prstGeom prst="rect">
            <a:avLst/>
          </a:prstGeom>
        </p:spPr>
        <p:txBody>
          <a:bodyPr vert="horz" lIns="92006" tIns="46003" rIns="92006" bIns="46003"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06" tIns="46003" rIns="92006" bIns="46003"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2016-12-12</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06" tIns="46003" rIns="92006" bIns="46003" rtlCol="0" anchor="ctr"/>
          <a:lstStyle/>
          <a:p>
            <a:pPr lvl="0"/>
            <a:endParaRPr lang="pl-PL" noProof="0"/>
          </a:p>
        </p:txBody>
      </p:sp>
      <p:sp>
        <p:nvSpPr>
          <p:cNvPr id="5" name="Symbol zastępczy notatek 4"/>
          <p:cNvSpPr>
            <a:spLocks noGrp="1"/>
          </p:cNvSpPr>
          <p:nvPr>
            <p:ph type="body" sz="quarter" idx="3"/>
          </p:nvPr>
        </p:nvSpPr>
        <p:spPr>
          <a:xfrm>
            <a:off x="680086" y="4715153"/>
            <a:ext cx="5437506" cy="4466987"/>
          </a:xfrm>
          <a:prstGeom prst="rect">
            <a:avLst/>
          </a:prstGeom>
        </p:spPr>
        <p:txBody>
          <a:bodyPr vert="horz" lIns="92006" tIns="46003" rIns="92006" bIns="46003"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1" y="9428716"/>
            <a:ext cx="2945448" cy="496332"/>
          </a:xfrm>
          <a:prstGeom prst="rect">
            <a:avLst/>
          </a:prstGeom>
        </p:spPr>
        <p:txBody>
          <a:bodyPr vert="horz" lIns="92006" tIns="46003" rIns="92006" bIns="46003"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06" tIns="46003" rIns="92006" bIns="46003"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solidFill>
                  <a:prstClr val="black"/>
                </a:solidFill>
              </a:rPr>
              <a:pPr/>
              <a:t>3</a:t>
            </a:fld>
            <a:endParaRPr lang="pl-PL">
              <a:solidFill>
                <a:prstClr val="black"/>
              </a:solidFill>
            </a:endParaRPr>
          </a:p>
        </p:txBody>
      </p:sp>
    </p:spTree>
    <p:extLst>
      <p:ext uri="{BB962C8B-B14F-4D97-AF65-F5344CB8AC3E}">
        <p14:creationId xmlns:p14="http://schemas.microsoft.com/office/powerpoint/2010/main" val="2051575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12</a:t>
            </a:fld>
            <a:endParaRPr lang="pl-PL" altLang="pl-PL">
              <a:solidFill>
                <a:prstClr val="black"/>
              </a:solidFill>
            </a:endParaRPr>
          </a:p>
        </p:txBody>
      </p:sp>
    </p:spTree>
    <p:extLst>
      <p:ext uri="{BB962C8B-B14F-4D97-AF65-F5344CB8AC3E}">
        <p14:creationId xmlns:p14="http://schemas.microsoft.com/office/powerpoint/2010/main" val="403262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ZIT-y określone mają wartości w porozumieniu – te ich obowiązują.</a:t>
            </a:r>
          </a:p>
          <a:p>
            <a:endParaRPr lang="pl-PL" altLang="pl-PL" b="1" u="sng" dirty="0" smtClean="0"/>
          </a:p>
          <a:p>
            <a:r>
              <a:rPr lang="pl-PL" altLang="pl-PL" b="1" u="sng" dirty="0" smtClean="0"/>
              <a:t>Więcej </a:t>
            </a:r>
            <a:r>
              <a:rPr lang="pl-PL" altLang="pl-PL" b="1" u="sng" dirty="0"/>
              <a:t>na temat wskaźników – definicje, określania wartości bazowej itp. – w zał. wskaźnikowym do naboru.</a:t>
            </a:r>
          </a:p>
          <a:p>
            <a:endParaRPr lang="pl-PL" altLang="pl-PL" b="1" u="sng" dirty="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w 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13</a:t>
            </a:fld>
            <a:endParaRPr lang="pl-PL" altLang="pl-PL">
              <a:solidFill>
                <a:prstClr val="black"/>
              </a:solidFill>
            </a:endParaRPr>
          </a:p>
        </p:txBody>
      </p:sp>
    </p:spTree>
    <p:extLst>
      <p:ext uri="{BB962C8B-B14F-4D97-AF65-F5344CB8AC3E}">
        <p14:creationId xmlns:p14="http://schemas.microsoft.com/office/powerpoint/2010/main" val="3993679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136292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AB31D18-C28F-4D83-867F-42F764329AB0}" type="slidenum">
              <a:rPr lang="pl-PL" smtClean="0"/>
              <a:pPr/>
              <a:t>15</a:t>
            </a:fld>
            <a:endParaRPr lang="pl-PL"/>
          </a:p>
        </p:txBody>
      </p:sp>
    </p:spTree>
    <p:extLst>
      <p:ext uri="{BB962C8B-B14F-4D97-AF65-F5344CB8AC3E}">
        <p14:creationId xmlns:p14="http://schemas.microsoft.com/office/powerpoint/2010/main" val="2407923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smtClean="0"/>
          </a:p>
        </p:txBody>
      </p:sp>
      <p:sp>
        <p:nvSpPr>
          <p:cNvPr id="4" name="Symbol zastępczy numeru slajdu 3"/>
          <p:cNvSpPr>
            <a:spLocks noGrp="1"/>
          </p:cNvSpPr>
          <p:nvPr>
            <p:ph type="sldNum" sz="quarter" idx="10"/>
          </p:nvPr>
        </p:nvSpPr>
        <p:spPr/>
        <p:txBody>
          <a:bodyPr/>
          <a:lstStyle/>
          <a:p>
            <a:fld id="{9AB31D18-C28F-4D83-867F-42F764329AB0}" type="slidenum">
              <a:rPr lang="pl-PL" smtClean="0"/>
              <a:pPr/>
              <a:t>16</a:t>
            </a:fld>
            <a:endParaRPr lang="pl-PL"/>
          </a:p>
        </p:txBody>
      </p:sp>
    </p:spTree>
    <p:extLst>
      <p:ext uri="{BB962C8B-B14F-4D97-AF65-F5344CB8AC3E}">
        <p14:creationId xmlns:p14="http://schemas.microsoft.com/office/powerpoint/2010/main" val="3353065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smtClean="0"/>
          </a:p>
        </p:txBody>
      </p:sp>
      <p:sp>
        <p:nvSpPr>
          <p:cNvPr id="4" name="Symbol zastępczy numeru slajdu 3"/>
          <p:cNvSpPr>
            <a:spLocks noGrp="1"/>
          </p:cNvSpPr>
          <p:nvPr>
            <p:ph type="sldNum" sz="quarter" idx="10"/>
          </p:nvPr>
        </p:nvSpPr>
        <p:spPr/>
        <p:txBody>
          <a:bodyPr/>
          <a:lstStyle/>
          <a:p>
            <a:fld id="{9AB31D18-C28F-4D83-867F-42F764329AB0}" type="slidenum">
              <a:rPr lang="pl-PL" smtClean="0"/>
              <a:pPr/>
              <a:t>17</a:t>
            </a:fld>
            <a:endParaRPr lang="pl-PL"/>
          </a:p>
        </p:txBody>
      </p:sp>
    </p:spTree>
    <p:extLst>
      <p:ext uri="{BB962C8B-B14F-4D97-AF65-F5344CB8AC3E}">
        <p14:creationId xmlns:p14="http://schemas.microsoft.com/office/powerpoint/2010/main" val="1970641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AB31D18-C28F-4D83-867F-42F764329AB0}" type="slidenum">
              <a:rPr lang="pl-PL" smtClean="0"/>
              <a:pPr/>
              <a:t>18</a:t>
            </a:fld>
            <a:endParaRPr lang="pl-PL"/>
          </a:p>
        </p:txBody>
      </p:sp>
    </p:spTree>
    <p:extLst>
      <p:ext uri="{BB962C8B-B14F-4D97-AF65-F5344CB8AC3E}">
        <p14:creationId xmlns:p14="http://schemas.microsoft.com/office/powerpoint/2010/main" val="3239330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AB31D18-C28F-4D83-867F-42F764329AB0}" type="slidenum">
              <a:rPr lang="pl-PL" smtClean="0"/>
              <a:pPr/>
              <a:t>19</a:t>
            </a:fld>
            <a:endParaRPr lang="pl-PL"/>
          </a:p>
        </p:txBody>
      </p:sp>
    </p:spTree>
    <p:extLst>
      <p:ext uri="{BB962C8B-B14F-4D97-AF65-F5344CB8AC3E}">
        <p14:creationId xmlns:p14="http://schemas.microsoft.com/office/powerpoint/2010/main" val="3983113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2416370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3315917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val="1177543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2658801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415411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28267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22535374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2547038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135638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943228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477" y="4715153"/>
            <a:ext cx="6408712" cy="478467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29</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477" y="4715153"/>
            <a:ext cx="6408712" cy="478467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30</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a:t>
            </a:fld>
            <a:endParaRPr lang="pl-PL" altLang="pl-PL">
              <a:solidFill>
                <a:prstClr val="black"/>
              </a:solidFill>
            </a:endParaRPr>
          </a:p>
        </p:txBody>
      </p:sp>
    </p:spTree>
    <p:extLst>
      <p:ext uri="{BB962C8B-B14F-4D97-AF65-F5344CB8AC3E}">
        <p14:creationId xmlns:p14="http://schemas.microsoft.com/office/powerpoint/2010/main" val="586672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
        <p:nvSpPr>
          <p:cNvPr id="2" name="Symbol zastępczy notatek 1"/>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2975401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
        <p:nvSpPr>
          <p:cNvPr id="2" name="Symbol zastępczy notatek 1"/>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693482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
        <p:nvSpPr>
          <p:cNvPr id="2" name="Symbol zastępczy notatek 1"/>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368136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val="84517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
        <p:nvSpPr>
          <p:cNvPr id="2" name="Symbol zastępczy notatek 1"/>
          <p:cNvSpPr>
            <a:spLocks noGrp="1"/>
          </p:cNvSpPr>
          <p:nvPr>
            <p:ph type="body" sz="quarter" idx="10"/>
          </p:nvPr>
        </p:nvSpPr>
        <p:spPr/>
        <p:txBody>
          <a:bodyPr/>
          <a:lstStyle/>
          <a:p>
            <a:endParaRPr lang="pl-PL"/>
          </a:p>
        </p:txBody>
      </p:sp>
    </p:spTree>
    <p:extLst>
      <p:ext uri="{BB962C8B-B14F-4D97-AF65-F5344CB8AC3E}">
        <p14:creationId xmlns:p14="http://schemas.microsoft.com/office/powerpoint/2010/main" val="1380661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b="1" u="sng" dirty="0" smtClean="0"/>
              <a:t>Więcej na temat wskaźników – definicje, określania wartości bazowej itp. – w zał. 2 do</a:t>
            </a:r>
            <a:r>
              <a:rPr lang="pl-PL" altLang="pl-PL" b="1" u="sng" baseline="0" dirty="0" smtClean="0"/>
              <a:t> reg. Konkursu</a:t>
            </a:r>
          </a:p>
          <a:p>
            <a:r>
              <a:rPr lang="pl-PL" altLang="pl-PL" b="1" u="sng" dirty="0" smtClean="0"/>
              <a:t>.</a:t>
            </a:r>
          </a:p>
          <a:p>
            <a:endParaRPr lang="pl-PL" altLang="pl-PL" b="1" u="sng" dirty="0" smtClean="0"/>
          </a:p>
          <a:p>
            <a:pPr algn="just" eaLnBrk="1" hangingPunct="1">
              <a:spcAft>
                <a:spcPts val="600"/>
              </a:spcAft>
              <a:defRPr/>
            </a:pPr>
            <a:r>
              <a:rPr lang="pl-PL" dirty="0">
                <a:latin typeface="Arial" pitchFamily="34" charset="0"/>
                <a:cs typeface="Arial" pitchFamily="34" charset="0"/>
              </a:rPr>
              <a:t>Realizacja projektów wiąże się z obowiązkiem </a:t>
            </a:r>
            <a:r>
              <a:rPr lang="pl-PL" b="1" dirty="0">
                <a:latin typeface="Arial" pitchFamily="34" charset="0"/>
                <a:cs typeface="Arial" pitchFamily="34" charset="0"/>
              </a:rPr>
              <a:t>monitorowania wszystkich wspólnych wskaźników produktu i rezultatu bezpośredniego</a:t>
            </a:r>
            <a:r>
              <a:rPr lang="pl-PL" dirty="0">
                <a:latin typeface="Arial" pitchFamily="34" charset="0"/>
                <a:cs typeface="Arial" pitchFamily="34" charset="0"/>
              </a:rPr>
              <a:t> wskazanych </a:t>
            </a:r>
            <a:r>
              <a:rPr lang="pl-PL" dirty="0" smtClean="0">
                <a:latin typeface="Arial" pitchFamily="34" charset="0"/>
                <a:cs typeface="Arial" pitchFamily="34" charset="0"/>
              </a:rPr>
              <a:t>w </a:t>
            </a:r>
            <a:r>
              <a:rPr lang="pl-PL" dirty="0">
                <a:latin typeface="Arial" pitchFamily="34" charset="0"/>
                <a:cs typeface="Arial" pitchFamily="34" charset="0"/>
              </a:rPr>
              <a:t>Wytycznych w zakresie monitorowania postępu rzeczowego realizacji programów operacyjnych na lata 2014-2020 – wskaźniki horyzontalne.</a:t>
            </a:r>
          </a:p>
          <a:p>
            <a:pPr eaLnBrk="1" hangingPunct="1">
              <a:spcAft>
                <a:spcPts val="600"/>
              </a:spcAft>
              <a:defRPr/>
            </a:pPr>
            <a:endParaRPr lang="pl-PL" dirty="0">
              <a:latin typeface="Arial" pitchFamily="34" charset="0"/>
              <a:cs typeface="Arial" pitchFamily="34" charset="0"/>
            </a:endParaRPr>
          </a:p>
          <a:p>
            <a:pPr algn="just" eaLnBrk="1" hangingPunct="1">
              <a:spcAft>
                <a:spcPts val="600"/>
              </a:spcAft>
              <a:defRPr/>
            </a:pPr>
            <a:r>
              <a:rPr lang="pl-PL" dirty="0">
                <a:latin typeface="Arial" pitchFamily="34" charset="0"/>
                <a:cs typeface="Arial" pitchFamily="34" charset="0"/>
              </a:rPr>
              <a:t>Dodatkowo w ramach wniosku o dofinansowanie </a:t>
            </a:r>
            <a:r>
              <a:rPr lang="pl-PL" b="1" dirty="0">
                <a:latin typeface="Arial" pitchFamily="34" charset="0"/>
                <a:cs typeface="Arial" pitchFamily="34" charset="0"/>
              </a:rPr>
              <a:t>Wnioskodawca może określić inne, dodatkowe wskaźniki specyficzne dla danego projektu,</a:t>
            </a:r>
            <a:r>
              <a:rPr lang="pl-PL" dirty="0">
                <a:latin typeface="Arial" pitchFamily="34" charset="0"/>
                <a:cs typeface="Arial" pitchFamily="34" charset="0"/>
              </a:rPr>
              <a:t> o ile będzie to niezbędne dla prawidłowej realizacji projektu (tzw. wskaźniki projektowe).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a:t>
            </a:fld>
            <a:endParaRPr lang="pl-PL" altLang="pl-PL">
              <a:solidFill>
                <a:prstClr val="black"/>
              </a:solidFill>
            </a:endParaRPr>
          </a:p>
        </p:txBody>
      </p:sp>
    </p:spTree>
    <p:extLst>
      <p:ext uri="{BB962C8B-B14F-4D97-AF65-F5344CB8AC3E}">
        <p14:creationId xmlns:p14="http://schemas.microsoft.com/office/powerpoint/2010/main" val="82788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2016-12-12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2016-12-12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2016-12-12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2016-12-12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621411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1600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7988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034877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7493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181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78616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8692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2016-12-12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868687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92902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17812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2016-12-12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0013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2016-12-12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2016-12-12</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2016-12-12</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2016-12-12</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2016-12-12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2016-12-12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2016-12-12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2016-12-12</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2016-12-12</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25779773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ipaw.walbrzych.eu/"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mailto:pife.walbrzych@dolnyslask.pl" TargetMode="External"/><Relationship Id="rId4" Type="http://schemas.openxmlformats.org/officeDocument/2006/relationships/hyperlink" Target="mailto:pife@dolnyslask.p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now-ipaw.dolnyslask.p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412776"/>
            <a:ext cx="8712968" cy="2090663"/>
          </a:xfrm>
        </p:spPr>
        <p:txBody>
          <a:bodyPr>
            <a:noAutofit/>
          </a:bodyPr>
          <a:lstStyle/>
          <a:p>
            <a:r>
              <a:rPr lang="pl-PL" sz="3600" dirty="0" smtClean="0"/>
              <a:t>Podstawowe założenia konkursu </a:t>
            </a:r>
            <a:br>
              <a:rPr lang="pl-PL" sz="3600" dirty="0" smtClean="0"/>
            </a:br>
            <a:r>
              <a:rPr lang="pl-PL" sz="3600" dirty="0" smtClean="0"/>
              <a:t>w ramach Działania 1.3.4</a:t>
            </a:r>
            <a:r>
              <a:rPr lang="pl-PL" sz="3600" i="1" dirty="0" smtClean="0"/>
              <a:t> Rozwój przedsiębiorczości – ZIT AW </a:t>
            </a:r>
            <a:br>
              <a:rPr lang="pl-PL" sz="3600" i="1" dirty="0" smtClean="0"/>
            </a:br>
            <a:r>
              <a:rPr lang="pl-PL" sz="3600" dirty="0" smtClean="0"/>
              <a:t>RPO WD 2014-2020</a:t>
            </a:r>
            <a:endParaRPr lang="pl-PL" sz="3600" dirty="0"/>
          </a:p>
        </p:txBody>
      </p:sp>
      <p:sp>
        <p:nvSpPr>
          <p:cNvPr id="5" name="Podtytuł 4"/>
          <p:cNvSpPr>
            <a:spLocks noGrp="1"/>
          </p:cNvSpPr>
          <p:nvPr>
            <p:ph type="subTitle" idx="1"/>
          </p:nvPr>
        </p:nvSpPr>
        <p:spPr>
          <a:xfrm>
            <a:off x="1371600" y="3886200"/>
            <a:ext cx="6400800" cy="2855168"/>
          </a:xfrm>
        </p:spPr>
        <p:txBody>
          <a:bodyPr>
            <a:normAutofit/>
          </a:bodyPr>
          <a:lstStyle/>
          <a:p>
            <a:r>
              <a:rPr lang="pl-PL" b="1" i="1" dirty="0" smtClean="0">
                <a:solidFill>
                  <a:schemeClr val="tx1"/>
                </a:solidFill>
              </a:rPr>
              <a:t>1.3.4 schemat </a:t>
            </a:r>
            <a:r>
              <a:rPr lang="pl-PL" b="1" i="1" dirty="0">
                <a:solidFill>
                  <a:schemeClr val="tx1"/>
                </a:solidFill>
              </a:rPr>
              <a:t>C</a:t>
            </a:r>
            <a:r>
              <a:rPr lang="pl-PL" b="1" i="1" dirty="0" smtClean="0">
                <a:solidFill>
                  <a:schemeClr val="tx1"/>
                </a:solidFill>
              </a:rPr>
              <a:t/>
            </a:r>
            <a:br>
              <a:rPr lang="pl-PL" b="1" i="1" dirty="0" smtClean="0">
                <a:solidFill>
                  <a:schemeClr val="tx1"/>
                </a:solidFill>
              </a:rPr>
            </a:br>
            <a:endParaRPr lang="pl-PL" b="1" i="1" dirty="0" smtClean="0">
              <a:solidFill>
                <a:schemeClr val="tx1"/>
              </a:solidFill>
            </a:endParaRPr>
          </a:p>
          <a:p>
            <a:r>
              <a:rPr lang="pl-PL" b="1" i="1" dirty="0" smtClean="0">
                <a:solidFill>
                  <a:schemeClr val="tx1"/>
                </a:solidFill>
              </a:rPr>
              <a:t/>
            </a:r>
            <a:br>
              <a:rPr lang="pl-PL" b="1" i="1" dirty="0" smtClean="0">
                <a:solidFill>
                  <a:schemeClr val="tx1"/>
                </a:solidFill>
              </a:rPr>
            </a:br>
            <a:r>
              <a:rPr lang="pl-PL" sz="2400" dirty="0" smtClean="0">
                <a:solidFill>
                  <a:schemeClr val="tx1"/>
                </a:solidFill>
              </a:rPr>
              <a:t>Wałbrzych, </a:t>
            </a:r>
            <a:r>
              <a:rPr lang="pl-PL" sz="2400" dirty="0">
                <a:solidFill>
                  <a:schemeClr val="tx1"/>
                </a:solidFill>
              </a:rPr>
              <a:t> </a:t>
            </a:r>
            <a:r>
              <a:rPr lang="pl-PL" sz="2400" dirty="0" smtClean="0">
                <a:solidFill>
                  <a:schemeClr val="tx1"/>
                </a:solidFill>
              </a:rPr>
              <a:t>13.</a:t>
            </a:r>
            <a:r>
              <a:rPr lang="pl-PL" sz="2100" dirty="0" smtClean="0">
                <a:solidFill>
                  <a:schemeClr val="tx1"/>
                </a:solidFill>
              </a:rPr>
              <a:t>12.2016 r.</a:t>
            </a:r>
          </a:p>
          <a:p>
            <a:endParaRPr lang="pl-PL" b="1" i="1" dirty="0" smtClean="0">
              <a:solidFill>
                <a:schemeClr val="tx1"/>
              </a:solidFill>
            </a:endParaRPr>
          </a:p>
          <a:p>
            <a:endParaRPr lang="pl-PL" b="1" i="1" dirty="0" smtClean="0">
              <a:solidFill>
                <a:schemeClr val="tx1"/>
              </a:solidFill>
            </a:endParaRPr>
          </a:p>
          <a:p>
            <a:endParaRPr lang="pl-PL" b="1" i="1" dirty="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1520" y="1052736"/>
            <a:ext cx="8642350" cy="5250416"/>
          </a:xfrm>
          <a:prstGeom prst="rect">
            <a:avLst/>
          </a:prstGeom>
          <a:noFill/>
          <a:ln w="9525">
            <a:noFill/>
            <a:miter lim="800000"/>
            <a:headEnd/>
            <a:tailEnd/>
          </a:ln>
        </p:spPr>
        <p:txBody>
          <a:bodyPr/>
          <a:lstStyle/>
          <a:p>
            <a:pPr lvl="0" algn="ctr">
              <a:lnSpc>
                <a:spcPct val="150000"/>
              </a:lnSpc>
            </a:pPr>
            <a:r>
              <a:rPr lang="pl-PL" sz="2000" b="1" dirty="0" smtClean="0">
                <a:solidFill>
                  <a:prstClr val="black"/>
                </a:solidFill>
                <a:latin typeface="Arial" panose="020B0604020202020204" pitchFamily="34" charset="0"/>
                <a:ea typeface="Calibri"/>
                <a:cs typeface="Arial" panose="020B0604020202020204" pitchFamily="34" charset="0"/>
              </a:rPr>
              <a:t>Okres realizacji projektu:</a:t>
            </a:r>
          </a:p>
          <a:p>
            <a:pPr lvl="0" algn="ctr">
              <a:lnSpc>
                <a:spcPct val="150000"/>
              </a:lnSpc>
            </a:pPr>
            <a:endParaRPr lang="pl-PL" sz="2000" b="1" dirty="0" smtClean="0">
              <a:solidFill>
                <a:prstClr val="black"/>
              </a:solidFill>
              <a:latin typeface="Arial" panose="020B0604020202020204" pitchFamily="34" charset="0"/>
              <a:ea typeface="Calibri"/>
              <a:cs typeface="Arial" panose="020B0604020202020204" pitchFamily="34" charset="0"/>
            </a:endParaRPr>
          </a:p>
          <a:p>
            <a:pPr marL="285750" lvl="0" indent="-285750" algn="just">
              <a:lnSpc>
                <a:spcPct val="150000"/>
              </a:lnSpc>
              <a:buFont typeface="Arial" panose="020B0604020202020204" pitchFamily="34" charset="0"/>
              <a:buChar char="•"/>
            </a:pPr>
            <a:r>
              <a:rPr lang="pl-PL" sz="1400" dirty="0" smtClean="0">
                <a:solidFill>
                  <a:prstClr val="black"/>
                </a:solidFill>
                <a:latin typeface="Arial" panose="020B0604020202020204" pitchFamily="34" charset="0"/>
                <a:ea typeface="Calibri"/>
                <a:cs typeface="Arial" panose="020B0604020202020204" pitchFamily="34" charset="0"/>
              </a:rPr>
              <a:t>Początkiem okresu kwalifikowalności wydatków ponoszonych przez </a:t>
            </a:r>
            <a:r>
              <a:rPr lang="pl-PL" sz="1400" dirty="0" err="1" smtClean="0">
                <a:solidFill>
                  <a:prstClr val="black"/>
                </a:solidFill>
                <a:latin typeface="Arial" panose="020B0604020202020204" pitchFamily="34" charset="0"/>
                <a:ea typeface="Calibri"/>
                <a:cs typeface="Arial" panose="020B0604020202020204" pitchFamily="34" charset="0"/>
              </a:rPr>
              <a:t>Grantodawcę</a:t>
            </a:r>
            <a:r>
              <a:rPr lang="pl-PL" sz="1400" dirty="0" smtClean="0">
                <a:solidFill>
                  <a:prstClr val="black"/>
                </a:solidFill>
                <a:latin typeface="Arial" panose="020B0604020202020204" pitchFamily="34" charset="0"/>
                <a:ea typeface="Calibri"/>
                <a:cs typeface="Arial" panose="020B0604020202020204" pitchFamily="34" charset="0"/>
              </a:rPr>
              <a:t> jest 1 stycznia 2014 roku, natomiast </a:t>
            </a:r>
            <a:r>
              <a:rPr lang="pl-PL" sz="1400" dirty="0" smtClean="0">
                <a:solidFill>
                  <a:schemeClr val="accent2">
                    <a:lumMod val="75000"/>
                  </a:schemeClr>
                </a:solidFill>
                <a:latin typeface="Arial" panose="020B0604020202020204" pitchFamily="34" charset="0"/>
                <a:ea typeface="Calibri"/>
                <a:cs typeface="Arial" panose="020B0604020202020204" pitchFamily="34" charset="0"/>
              </a:rPr>
              <a:t>wydatki związane z powierzeniem grantów mogą być kwalifikowalne jeżeli są poniesione po wyborze projektu grantowego do dofinansowania </a:t>
            </a:r>
            <a:r>
              <a:rPr lang="pl-PL" sz="1400" dirty="0" smtClean="0">
                <a:solidFill>
                  <a:prstClr val="black"/>
                </a:solidFill>
                <a:latin typeface="Arial" panose="020B0604020202020204" pitchFamily="34" charset="0"/>
                <a:ea typeface="Calibri"/>
                <a:cs typeface="Arial" panose="020B0604020202020204" pitchFamily="34" charset="0"/>
              </a:rPr>
              <a:t>i są zgodne z zatwierdzonymi przez IPAW kryteriami wyboru </a:t>
            </a:r>
            <a:r>
              <a:rPr lang="pl-PL" sz="1400" dirty="0" err="1" smtClean="0">
                <a:solidFill>
                  <a:prstClr val="black"/>
                </a:solidFill>
                <a:latin typeface="Arial" panose="020B0604020202020204" pitchFamily="34" charset="0"/>
                <a:ea typeface="Calibri"/>
                <a:cs typeface="Arial" panose="020B0604020202020204" pitchFamily="34" charset="0"/>
              </a:rPr>
              <a:t>Grantobiorców</a:t>
            </a:r>
            <a:r>
              <a:rPr lang="pl-PL" sz="1400" dirty="0" smtClean="0">
                <a:solidFill>
                  <a:prstClr val="black"/>
                </a:solidFill>
                <a:latin typeface="Arial" panose="020B0604020202020204" pitchFamily="34" charset="0"/>
                <a:ea typeface="Calibri"/>
                <a:cs typeface="Arial" panose="020B0604020202020204" pitchFamily="34" charset="0"/>
              </a:rPr>
              <a:t> oraz procedurami realizacji projektu grantowego.</a:t>
            </a:r>
          </a:p>
          <a:p>
            <a:pPr marL="285750" lvl="0" indent="-285750" algn="just">
              <a:lnSpc>
                <a:spcPct val="150000"/>
              </a:lnSpc>
              <a:buFont typeface="Arial" panose="020B0604020202020204" pitchFamily="34" charset="0"/>
              <a:buChar char="•"/>
            </a:pPr>
            <a:r>
              <a:rPr lang="pl-PL" sz="1400" dirty="0" smtClean="0">
                <a:solidFill>
                  <a:prstClr val="black"/>
                </a:solidFill>
                <a:latin typeface="Arial" panose="020B0604020202020204" pitchFamily="34" charset="0"/>
                <a:ea typeface="Calibri"/>
                <a:cs typeface="Arial" panose="020B0604020202020204" pitchFamily="34" charset="0"/>
              </a:rPr>
              <a:t>Najpóźniejszy termin złożenia ostatniego wniosku o płatność o IPAW to </a:t>
            </a:r>
            <a:r>
              <a:rPr lang="pl-PL" sz="1400" dirty="0" smtClean="0">
                <a:solidFill>
                  <a:schemeClr val="accent2">
                    <a:lumMod val="75000"/>
                  </a:schemeClr>
                </a:solidFill>
                <a:latin typeface="Arial" panose="020B0604020202020204" pitchFamily="34" charset="0"/>
                <a:ea typeface="Calibri"/>
                <a:cs typeface="Arial" panose="020B0604020202020204" pitchFamily="34" charset="0"/>
              </a:rPr>
              <a:t>wrzesień 2019 roku</a:t>
            </a:r>
            <a:r>
              <a:rPr lang="pl-PL" sz="1400" dirty="0" smtClean="0">
                <a:solidFill>
                  <a:prstClr val="black"/>
                </a:solidFill>
                <a:latin typeface="Arial" panose="020B0604020202020204" pitchFamily="34" charset="0"/>
                <a:ea typeface="Calibri"/>
                <a:cs typeface="Arial" panose="020B0604020202020204" pitchFamily="34" charset="0"/>
              </a:rPr>
              <a:t>. </a:t>
            </a:r>
            <a:br>
              <a:rPr lang="pl-PL" sz="1400" dirty="0" smtClean="0">
                <a:solidFill>
                  <a:prstClr val="black"/>
                </a:solidFill>
                <a:latin typeface="Arial" panose="020B0604020202020204" pitchFamily="34" charset="0"/>
                <a:ea typeface="Calibri"/>
                <a:cs typeface="Arial" panose="020B0604020202020204" pitchFamily="34" charset="0"/>
              </a:rPr>
            </a:br>
            <a:r>
              <a:rPr lang="pl-PL" sz="1400" dirty="0" smtClean="0">
                <a:solidFill>
                  <a:prstClr val="black"/>
                </a:solidFill>
                <a:latin typeface="Arial" panose="020B0604020202020204" pitchFamily="34" charset="0"/>
                <a:ea typeface="Calibri"/>
                <a:cs typeface="Arial" panose="020B0604020202020204" pitchFamily="34" charset="0"/>
              </a:rPr>
              <a:t>Do wskazanego terminu złożenia ostatniego wniosku o płatność, </a:t>
            </a:r>
            <a:r>
              <a:rPr lang="pl-PL" sz="1400" dirty="0" smtClean="0">
                <a:solidFill>
                  <a:schemeClr val="accent2">
                    <a:lumMod val="75000"/>
                  </a:schemeClr>
                </a:solidFill>
                <a:latin typeface="Arial" panose="020B0604020202020204" pitchFamily="34" charset="0"/>
                <a:ea typeface="Calibri"/>
                <a:cs typeface="Arial" panose="020B0604020202020204" pitchFamily="34" charset="0"/>
              </a:rPr>
              <a:t>projekt musi być zakończony.</a:t>
            </a:r>
          </a:p>
          <a:p>
            <a:pPr marL="285750" lvl="0" indent="-285750" algn="just">
              <a:lnSpc>
                <a:spcPct val="150000"/>
              </a:lnSpc>
              <a:buFont typeface="Arial" panose="020B0604020202020204" pitchFamily="34" charset="0"/>
              <a:buChar char="•"/>
            </a:pPr>
            <a:endParaRPr lang="pl-PL" sz="1400" dirty="0">
              <a:solidFill>
                <a:schemeClr val="accent2">
                  <a:lumMod val="75000"/>
                </a:schemeClr>
              </a:solidFill>
              <a:latin typeface="Arial" panose="020B0604020202020204" pitchFamily="34" charset="0"/>
              <a:ea typeface="Calibri"/>
              <a:cs typeface="Arial" panose="020B0604020202020204" pitchFamily="34" charset="0"/>
            </a:endParaRPr>
          </a:p>
          <a:p>
            <a:pPr>
              <a:lnSpc>
                <a:spcPct val="150000"/>
              </a:lnSpc>
            </a:pPr>
            <a:r>
              <a:rPr lang="pl-PL" sz="1400" dirty="0"/>
              <a:t>Przez projekt zakończony rozumie się projekt, który został fizycznie ukończony </a:t>
            </a:r>
            <a:r>
              <a:rPr lang="pl-PL" sz="1400" dirty="0" smtClean="0"/>
              <a:t>lub </a:t>
            </a:r>
            <a:r>
              <a:rPr lang="pl-PL" sz="1400" dirty="0"/>
              <a:t>w pełni zrealizowany </a:t>
            </a:r>
            <a:r>
              <a:rPr lang="pl-PL" sz="1400" dirty="0" smtClean="0"/>
              <a:t/>
            </a:r>
            <a:br>
              <a:rPr lang="pl-PL" sz="1400" dirty="0" smtClean="0"/>
            </a:br>
            <a:r>
              <a:rPr lang="pl-PL" sz="1400" dirty="0" smtClean="0"/>
              <a:t>i zostało </a:t>
            </a:r>
            <a:r>
              <a:rPr lang="pl-PL" sz="1400" dirty="0"/>
              <a:t>to potwierdzone np. podpisaniem </a:t>
            </a:r>
            <a:r>
              <a:rPr lang="pl-PL" sz="1400" dirty="0" smtClean="0"/>
              <a:t>bezusterkowego </a:t>
            </a:r>
            <a:r>
              <a:rPr lang="pl-PL" sz="1400" dirty="0"/>
              <a:t>protokołu </a:t>
            </a:r>
            <a:r>
              <a:rPr lang="pl-PL" sz="1400" dirty="0" smtClean="0"/>
              <a:t>odbioru końcowego. </a:t>
            </a:r>
          </a:p>
          <a:p>
            <a:pPr>
              <a:lnSpc>
                <a:spcPct val="150000"/>
              </a:lnSpc>
            </a:pPr>
            <a:endParaRPr lang="pl-PL" sz="1400" dirty="0"/>
          </a:p>
          <a:p>
            <a:pPr>
              <a:lnSpc>
                <a:spcPct val="150000"/>
              </a:lnSpc>
            </a:pPr>
            <a:r>
              <a:rPr lang="pl-PL" sz="1400" dirty="0"/>
              <a:t>UWAGA:</a:t>
            </a:r>
          </a:p>
          <a:p>
            <a:pPr>
              <a:lnSpc>
                <a:spcPct val="150000"/>
              </a:lnSpc>
            </a:pPr>
            <a:r>
              <a:rPr lang="pl-PL" sz="1400" dirty="0"/>
              <a:t>Przy określeniu terminu złożenia przez </a:t>
            </a:r>
            <a:r>
              <a:rPr lang="pl-PL" sz="1400" dirty="0" err="1"/>
              <a:t>Grantobiorcę</a:t>
            </a:r>
            <a:r>
              <a:rPr lang="pl-PL" sz="1400" dirty="0"/>
              <a:t> wniosku o </a:t>
            </a:r>
            <a:r>
              <a:rPr lang="pl-PL" sz="1400" dirty="0" smtClean="0"/>
              <a:t>refundację </a:t>
            </a:r>
            <a:r>
              <a:rPr lang="pl-PL" sz="1400" dirty="0"/>
              <a:t>grantu należy wziąć pod uwagę najpóźniejszy termin złożenia </a:t>
            </a:r>
            <a:r>
              <a:rPr lang="pl-PL" sz="1400" dirty="0" smtClean="0"/>
              <a:t>ostatniego </a:t>
            </a:r>
            <a:r>
              <a:rPr lang="pl-PL" sz="1400" dirty="0"/>
              <a:t>wniosku o płatność projektu grantowego tj. wrzesień 2019 r.</a:t>
            </a:r>
          </a:p>
          <a:p>
            <a:pPr marL="285750" lvl="0" indent="-285750" algn="just">
              <a:lnSpc>
                <a:spcPct val="150000"/>
              </a:lnSpc>
              <a:buFont typeface="Arial" panose="020B0604020202020204" pitchFamily="34" charset="0"/>
              <a:buChar char="•"/>
            </a:pPr>
            <a:endParaRPr lang="pl-PL" sz="1400" dirty="0" smtClean="0">
              <a:solidFill>
                <a:schemeClr val="accent2">
                  <a:lumMod val="75000"/>
                </a:schemeClr>
              </a:solidFill>
              <a:latin typeface="Arial" panose="020B0604020202020204" pitchFamily="34" charset="0"/>
              <a:ea typeface="Calibri"/>
              <a:cs typeface="Arial" panose="020B0604020202020204"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23348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8" name="Prostokąt 7"/>
          <p:cNvSpPr/>
          <p:nvPr/>
        </p:nvSpPr>
        <p:spPr>
          <a:xfrm>
            <a:off x="251520" y="1150224"/>
            <a:ext cx="8712968" cy="5170646"/>
          </a:xfrm>
          <a:prstGeom prst="rect">
            <a:avLst/>
          </a:prstGeom>
        </p:spPr>
        <p:txBody>
          <a:bodyPr wrap="square">
            <a:spAutoFit/>
          </a:bodyPr>
          <a:lstStyle/>
          <a:p>
            <a:r>
              <a:rPr lang="pl-PL" b="1" u="sng" dirty="0" smtClean="0">
                <a:solidFill>
                  <a:prstClr val="black"/>
                </a:solidFill>
                <a:latin typeface="+mn-lt"/>
              </a:rPr>
              <a:t>Wskaźniki</a:t>
            </a:r>
          </a:p>
          <a:p>
            <a:pPr>
              <a:lnSpc>
                <a:spcPct val="150000"/>
              </a:lnSpc>
            </a:pPr>
            <a:r>
              <a:rPr lang="pl-PL" sz="1600" dirty="0" smtClean="0">
                <a:solidFill>
                  <a:prstClr val="black"/>
                </a:solidFill>
                <a:latin typeface="+mn-lt"/>
              </a:rPr>
              <a:t>W </a:t>
            </a:r>
            <a:r>
              <a:rPr lang="pl-PL" sz="1600" dirty="0">
                <a:solidFill>
                  <a:prstClr val="black"/>
                </a:solidFill>
                <a:latin typeface="+mn-lt"/>
              </a:rPr>
              <a:t>ramach RPO WD 2014-2020 rozróżnia się następujące wskaźniki:</a:t>
            </a:r>
          </a:p>
          <a:p>
            <a:pPr marL="285750" indent="-285750">
              <a:lnSpc>
                <a:spcPct val="150000"/>
              </a:lnSpc>
              <a:buFont typeface="Arial" panose="020B0604020202020204" pitchFamily="34" charset="0"/>
              <a:buChar char="•"/>
            </a:pPr>
            <a:r>
              <a:rPr lang="pl-PL" sz="1600" dirty="0">
                <a:solidFill>
                  <a:prstClr val="black"/>
                </a:solidFill>
                <a:latin typeface="+mn-lt"/>
              </a:rPr>
              <a:t>obligatoryjne – wskaźniki ujęte </a:t>
            </a:r>
            <a:r>
              <a:rPr lang="pl-PL" sz="1600" dirty="0" smtClean="0">
                <a:solidFill>
                  <a:prstClr val="black"/>
                </a:solidFill>
                <a:latin typeface="+mn-lt"/>
              </a:rPr>
              <a:t>w RPO WD 2014-2020, SZOOP RPO WD 2014-2020;</a:t>
            </a:r>
          </a:p>
          <a:p>
            <a:pPr marL="285750" indent="-285750">
              <a:lnSpc>
                <a:spcPct val="150000"/>
              </a:lnSpc>
              <a:buFont typeface="Arial" panose="020B0604020202020204" pitchFamily="34" charset="0"/>
              <a:buChar char="•"/>
            </a:pPr>
            <a:r>
              <a:rPr lang="pl-PL" sz="1600" dirty="0" smtClean="0">
                <a:solidFill>
                  <a:prstClr val="black"/>
                </a:solidFill>
                <a:latin typeface="+mn-lt"/>
              </a:rPr>
              <a:t>horyzontalne;</a:t>
            </a:r>
          </a:p>
          <a:p>
            <a:pPr marL="285750" indent="-285750">
              <a:lnSpc>
                <a:spcPct val="150000"/>
              </a:lnSpc>
              <a:buFont typeface="Arial" panose="020B0604020202020204" pitchFamily="34" charset="0"/>
              <a:buChar char="•"/>
            </a:pPr>
            <a:r>
              <a:rPr lang="pl-PL" sz="1600" dirty="0" smtClean="0">
                <a:solidFill>
                  <a:prstClr val="black"/>
                </a:solidFill>
                <a:latin typeface="+mn-lt"/>
              </a:rPr>
              <a:t>dodatkowe </a:t>
            </a:r>
            <a:r>
              <a:rPr lang="pl-PL" sz="1600" dirty="0">
                <a:solidFill>
                  <a:prstClr val="black"/>
                </a:solidFill>
                <a:latin typeface="+mn-lt"/>
              </a:rPr>
              <a:t>– wskaźniki </a:t>
            </a:r>
            <a:r>
              <a:rPr lang="pl-PL" sz="1600" dirty="0" smtClean="0">
                <a:solidFill>
                  <a:prstClr val="black"/>
                </a:solidFill>
                <a:latin typeface="+mn-lt"/>
              </a:rPr>
              <a:t>projektowe.</a:t>
            </a:r>
            <a:endParaRPr lang="pl-PL" sz="1600" dirty="0">
              <a:solidFill>
                <a:prstClr val="black"/>
              </a:solidFill>
              <a:latin typeface="+mn-lt"/>
            </a:endParaRPr>
          </a:p>
          <a:p>
            <a:pPr algn="just">
              <a:lnSpc>
                <a:spcPct val="150000"/>
              </a:lnSpc>
            </a:pPr>
            <a:r>
              <a:rPr lang="pl-PL" sz="1600" dirty="0" smtClean="0">
                <a:solidFill>
                  <a:prstClr val="black"/>
                </a:solidFill>
                <a:latin typeface="+mn-lt"/>
              </a:rPr>
              <a:t>Wnioskodawca </a:t>
            </a:r>
            <a:r>
              <a:rPr lang="pl-PL" sz="1600" dirty="0">
                <a:solidFill>
                  <a:prstClr val="black"/>
                </a:solidFill>
                <a:latin typeface="+mn-lt"/>
              </a:rPr>
              <a:t>ma obowiązek uwzględnić </a:t>
            </a:r>
            <a:r>
              <a:rPr lang="pl-PL" sz="1600" b="1" dirty="0">
                <a:solidFill>
                  <a:prstClr val="black"/>
                </a:solidFill>
                <a:latin typeface="+mn-lt"/>
              </a:rPr>
              <a:t>wszystkie adekwatne</a:t>
            </a:r>
            <a:r>
              <a:rPr lang="pl-PL" sz="1600" dirty="0">
                <a:solidFill>
                  <a:prstClr val="black"/>
                </a:solidFill>
                <a:latin typeface="+mn-lt"/>
              </a:rPr>
              <a:t> wskaźniki produktu oraz rezultatu bezpośredniego z </a:t>
            </a:r>
            <a:r>
              <a:rPr lang="pl-PL" sz="1600" dirty="0" smtClean="0">
                <a:solidFill>
                  <a:prstClr val="black"/>
                </a:solidFill>
                <a:latin typeface="+mn-lt"/>
              </a:rPr>
              <a:t>listy wskaźników opisanych dla danego naboru, </a:t>
            </a:r>
            <a:r>
              <a:rPr lang="pl-PL" sz="1600" dirty="0">
                <a:solidFill>
                  <a:prstClr val="black"/>
                </a:solidFill>
                <a:latin typeface="+mn-lt"/>
              </a:rPr>
              <a:t>odpowiadające celowi projektu. </a:t>
            </a:r>
            <a:endParaRPr lang="pl-PL" sz="1600" dirty="0" smtClean="0">
              <a:solidFill>
                <a:prstClr val="black"/>
              </a:solidFill>
              <a:latin typeface="+mn-lt"/>
            </a:endParaRPr>
          </a:p>
          <a:p>
            <a:pPr algn="just">
              <a:lnSpc>
                <a:spcPct val="150000"/>
              </a:lnSpc>
            </a:pPr>
            <a:r>
              <a:rPr lang="pl-PL" sz="1600" dirty="0" smtClean="0">
                <a:solidFill>
                  <a:prstClr val="black"/>
                </a:solidFill>
                <a:latin typeface="+mn-lt"/>
              </a:rPr>
              <a:t>Dodatkowo </a:t>
            </a:r>
            <a:r>
              <a:rPr lang="pl-PL" sz="1600" dirty="0">
                <a:solidFill>
                  <a:prstClr val="black"/>
                </a:solidFill>
                <a:latin typeface="+mn-lt"/>
              </a:rPr>
              <a:t>w ramach wniosku </a:t>
            </a:r>
            <a:r>
              <a:rPr lang="pl-PL" sz="1600" dirty="0" smtClean="0">
                <a:solidFill>
                  <a:prstClr val="black"/>
                </a:solidFill>
                <a:latin typeface="+mn-lt"/>
              </a:rPr>
              <a:t>o </a:t>
            </a:r>
            <a:r>
              <a:rPr lang="pl-PL" sz="1600" dirty="0">
                <a:solidFill>
                  <a:prstClr val="black"/>
                </a:solidFill>
                <a:latin typeface="+mn-lt"/>
              </a:rPr>
              <a:t>dofinansowanie Wnioskodawca może określić inne, dodatkowe wskaźniki specyficzne dla danego projektu, o ile będzie to niezbędne dla prawidłowej realizacji projektu (tzw. wskaźniki projektowe</a:t>
            </a:r>
            <a:r>
              <a:rPr lang="pl-PL" sz="1600" dirty="0" smtClean="0">
                <a:solidFill>
                  <a:prstClr val="black"/>
                </a:solidFill>
                <a:latin typeface="+mn-lt"/>
              </a:rPr>
              <a:t>).</a:t>
            </a:r>
            <a:endParaRPr lang="pl-PL" sz="1600" dirty="0">
              <a:solidFill>
                <a:prstClr val="black"/>
              </a:solidFill>
              <a:latin typeface="+mn-lt"/>
            </a:endParaRPr>
          </a:p>
          <a:p>
            <a:pPr algn="just">
              <a:lnSpc>
                <a:spcPct val="150000"/>
              </a:lnSpc>
            </a:pPr>
            <a:r>
              <a:rPr lang="pl-PL" sz="1600" dirty="0">
                <a:solidFill>
                  <a:prstClr val="black"/>
                </a:solidFill>
                <a:latin typeface="+mn-lt"/>
              </a:rPr>
              <a:t>We wniosku o dofinansowanie należy określić, w jaki sposób i na jakiej podstawie mierzone będą wskaźniki realizacji celu projektu poprzez ustalenie źródła weryfikacji/pozyskania danych do pomiaru wskaźnika oraz częstotliwości pomiaru. Dlatego przy określaniu wskaźników należy wziąć pod uwagę dostępność i wiarygodność danych niezbędnych do pomiaru danego wskaźnika. </a:t>
            </a:r>
          </a:p>
        </p:txBody>
      </p:sp>
    </p:spTree>
    <p:extLst>
      <p:ext uri="{BB962C8B-B14F-4D97-AF65-F5344CB8AC3E}">
        <p14:creationId xmlns:p14="http://schemas.microsoft.com/office/powerpoint/2010/main" val="272676053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9" name="Prostokąt 8"/>
          <p:cNvSpPr/>
          <p:nvPr/>
        </p:nvSpPr>
        <p:spPr>
          <a:xfrm>
            <a:off x="395536" y="980728"/>
            <a:ext cx="8496944" cy="4899868"/>
          </a:xfrm>
          <a:prstGeom prst="rect">
            <a:avLst/>
          </a:prstGeom>
        </p:spPr>
        <p:txBody>
          <a:bodyPr wrap="square">
            <a:spAutoFit/>
          </a:bodyPr>
          <a:lstStyle/>
          <a:p>
            <a:pPr algn="ctr">
              <a:lnSpc>
                <a:spcPct val="150000"/>
              </a:lnSpc>
            </a:pPr>
            <a:r>
              <a:rPr lang="pl-PL" sz="1400" b="1" u="sng" dirty="0" smtClean="0">
                <a:solidFill>
                  <a:prstClr val="black"/>
                </a:solidFill>
                <a:latin typeface="+mj-lt"/>
              </a:rPr>
              <a:t>Obligatoryjne wskaźniki produktu - wskaźniki ujęte w RPO WD 2014-2020, SZOOP RPO WD 2014-2020:</a:t>
            </a:r>
          </a:p>
          <a:p>
            <a:pPr algn="ctr">
              <a:lnSpc>
                <a:spcPct val="150000"/>
              </a:lnSpc>
            </a:pPr>
            <a:r>
              <a:rPr lang="pl-PL" sz="1400" b="1" dirty="0" smtClean="0">
                <a:solidFill>
                  <a:prstClr val="black"/>
                </a:solidFill>
                <a:latin typeface="+mj-lt"/>
              </a:rPr>
              <a:t>     </a:t>
            </a:r>
          </a:p>
          <a:p>
            <a:pPr>
              <a:lnSpc>
                <a:spcPct val="150000"/>
              </a:lnSpc>
            </a:pPr>
            <a:r>
              <a:rPr lang="pl-PL" sz="1400" b="1" dirty="0" smtClean="0">
                <a:solidFill>
                  <a:prstClr val="black"/>
                </a:solidFill>
                <a:latin typeface="+mj-lt"/>
              </a:rPr>
              <a:t> </a:t>
            </a:r>
            <a:r>
              <a:rPr lang="pl-PL" sz="1400" b="1" u="sng" dirty="0" smtClean="0">
                <a:solidFill>
                  <a:prstClr val="black"/>
                </a:solidFill>
                <a:latin typeface="+mj-lt"/>
              </a:rPr>
              <a:t>Produktu:</a:t>
            </a:r>
          </a:p>
          <a:p>
            <a:pPr marL="342900" indent="-342900">
              <a:lnSpc>
                <a:spcPct val="150000"/>
              </a:lnSpc>
              <a:buFont typeface="+mj-lt"/>
              <a:buAutoNum type="arabicPeriod"/>
            </a:pPr>
            <a:r>
              <a:rPr lang="pl-PL" sz="1400" dirty="0"/>
              <a:t>Liczba </a:t>
            </a:r>
            <a:r>
              <a:rPr lang="pl-PL" sz="1400" dirty="0" smtClean="0"/>
              <a:t>przedsiębiorstw otrzymujących wsparcie,</a:t>
            </a:r>
          </a:p>
          <a:p>
            <a:pPr marL="342900" indent="-342900">
              <a:lnSpc>
                <a:spcPct val="150000"/>
              </a:lnSpc>
              <a:buFont typeface="+mj-lt"/>
              <a:buAutoNum type="arabicPeriod"/>
            </a:pPr>
            <a:r>
              <a:rPr lang="pl-PL" sz="1400" dirty="0" smtClean="0"/>
              <a:t>Liczba przedsiębiorstw otrzymujących dotacje,</a:t>
            </a:r>
          </a:p>
          <a:p>
            <a:pPr marL="342900" indent="-342900">
              <a:lnSpc>
                <a:spcPct val="150000"/>
              </a:lnSpc>
              <a:buFont typeface="+mj-lt"/>
              <a:buAutoNum type="arabicPeriod"/>
            </a:pPr>
            <a:r>
              <a:rPr lang="pl-PL" sz="1400" dirty="0" smtClean="0"/>
              <a:t>Liczba przedsiębiorstw otrzymujących wsparcie niefinansowe,</a:t>
            </a:r>
          </a:p>
          <a:p>
            <a:pPr marL="342900" indent="-342900">
              <a:lnSpc>
                <a:spcPct val="150000"/>
              </a:lnSpc>
              <a:buFont typeface="+mj-lt"/>
              <a:buAutoNum type="arabicPeriod"/>
            </a:pPr>
            <a:r>
              <a:rPr lang="pl-PL" sz="1400" dirty="0" smtClean="0"/>
              <a:t>Liczba przedsiębiorstw wspartych w zakresie doradztwa specjalistycznego,</a:t>
            </a:r>
          </a:p>
          <a:p>
            <a:pPr marL="342900" indent="-342900">
              <a:lnSpc>
                <a:spcPct val="150000"/>
              </a:lnSpc>
              <a:buFont typeface="+mj-lt"/>
              <a:buAutoNum type="arabicPeriod"/>
            </a:pPr>
            <a:r>
              <a:rPr lang="pl-PL" sz="1400" dirty="0"/>
              <a:t>Liczba obiektów dostosowanych do potrzeb osób z </a:t>
            </a:r>
            <a:r>
              <a:rPr lang="pl-PL" sz="1400" dirty="0" smtClean="0"/>
              <a:t>niepełnosprawnościami,</a:t>
            </a:r>
          </a:p>
          <a:p>
            <a:pPr marL="342900" indent="-342900">
              <a:lnSpc>
                <a:spcPct val="150000"/>
              </a:lnSpc>
              <a:buFont typeface="+mj-lt"/>
              <a:buAutoNum type="arabicPeriod"/>
            </a:pPr>
            <a:r>
              <a:rPr lang="pl-PL" sz="1400" dirty="0" smtClean="0"/>
              <a:t>Liczba </a:t>
            </a:r>
            <a:r>
              <a:rPr lang="pl-PL" sz="1400" dirty="0"/>
              <a:t>osób objętych </a:t>
            </a:r>
            <a:r>
              <a:rPr lang="pl-PL" sz="1400" dirty="0" smtClean="0"/>
              <a:t>szkoleniami </a:t>
            </a:r>
            <a:r>
              <a:rPr lang="pl-PL" sz="1400" dirty="0"/>
              <a:t>/ </a:t>
            </a:r>
            <a:r>
              <a:rPr lang="pl-PL" sz="1400" dirty="0" smtClean="0"/>
              <a:t>doradztwem </a:t>
            </a:r>
            <a:r>
              <a:rPr lang="pl-PL" sz="1400" dirty="0"/>
              <a:t>w </a:t>
            </a:r>
            <a:r>
              <a:rPr lang="pl-PL" sz="1400" dirty="0" smtClean="0"/>
              <a:t>zakresie kompetencji cyfrowych O/K/M,</a:t>
            </a:r>
          </a:p>
          <a:p>
            <a:pPr marL="342900" indent="-342900">
              <a:lnSpc>
                <a:spcPct val="150000"/>
              </a:lnSpc>
              <a:buFont typeface="+mj-lt"/>
              <a:buAutoNum type="arabicPeriod"/>
            </a:pPr>
            <a:r>
              <a:rPr lang="pl-PL" sz="1400" dirty="0" smtClean="0"/>
              <a:t>Liczba </a:t>
            </a:r>
            <a:r>
              <a:rPr lang="pl-PL" sz="1400" dirty="0"/>
              <a:t>projektów, </a:t>
            </a:r>
            <a:r>
              <a:rPr lang="pl-PL" sz="1400" dirty="0" smtClean="0"/>
              <a:t>w których sfinansowano </a:t>
            </a:r>
            <a:r>
              <a:rPr lang="pl-PL" sz="1400" dirty="0"/>
              <a:t>koszty </a:t>
            </a:r>
            <a:r>
              <a:rPr lang="pl-PL" sz="1400" dirty="0" smtClean="0"/>
              <a:t>racjonalnych usprawnień </a:t>
            </a:r>
            <a:r>
              <a:rPr lang="pl-PL" sz="1400" dirty="0"/>
              <a:t>dla osób </a:t>
            </a:r>
            <a:r>
              <a:rPr lang="pl-PL" sz="1400" dirty="0" smtClean="0"/>
              <a:t>z niepełnosprawnościami, </a:t>
            </a:r>
          </a:p>
          <a:p>
            <a:pPr marL="342900" indent="-342900">
              <a:lnSpc>
                <a:spcPct val="150000"/>
              </a:lnSpc>
              <a:buFont typeface="+mj-lt"/>
              <a:buAutoNum type="arabicPeriod"/>
            </a:pPr>
            <a:r>
              <a:rPr lang="pl-PL" sz="1400" dirty="0" smtClean="0"/>
              <a:t>Liczba </a:t>
            </a:r>
            <a:r>
              <a:rPr lang="pl-PL" sz="1400" dirty="0"/>
              <a:t>podmiotów </a:t>
            </a:r>
            <a:r>
              <a:rPr lang="pl-PL" sz="1400" dirty="0" smtClean="0"/>
              <a:t>wykorzystujących technologie informacyjno-komunikacyjne(TIK),</a:t>
            </a:r>
          </a:p>
          <a:p>
            <a:pPr>
              <a:lnSpc>
                <a:spcPct val="150000"/>
              </a:lnSpc>
            </a:pPr>
            <a:endParaRPr lang="pl-PL" sz="1400" b="1" dirty="0" smtClean="0"/>
          </a:p>
          <a:p>
            <a:pPr>
              <a:lnSpc>
                <a:spcPct val="150000"/>
              </a:lnSpc>
            </a:pPr>
            <a:r>
              <a:rPr lang="pl-PL" sz="1400" b="1" dirty="0" smtClean="0"/>
              <a:t>Wskaźniki produktu </a:t>
            </a:r>
            <a:r>
              <a:rPr lang="pl-PL" sz="1400" b="1" dirty="0"/>
              <a:t>zapisane w Strategii ZIT </a:t>
            </a:r>
            <a:r>
              <a:rPr lang="pl-PL" sz="1400" b="1" dirty="0" smtClean="0"/>
              <a:t>AW wynikające </a:t>
            </a:r>
            <a:r>
              <a:rPr lang="pl-PL" sz="1400" b="1" dirty="0"/>
              <a:t>z </a:t>
            </a:r>
            <a:r>
              <a:rPr lang="pl-PL" sz="1400" b="1" dirty="0" smtClean="0"/>
              <a:t>Porozumienia</a:t>
            </a:r>
            <a:endParaRPr lang="pl-PL" sz="1400" dirty="0"/>
          </a:p>
          <a:p>
            <a:pPr marL="342900" indent="-342900">
              <a:lnSpc>
                <a:spcPct val="150000"/>
              </a:lnSpc>
              <a:buFont typeface="+mj-lt"/>
              <a:buAutoNum type="arabicPeriod"/>
            </a:pPr>
            <a:r>
              <a:rPr lang="pl-PL" sz="1400" dirty="0" smtClean="0"/>
              <a:t>Liczba przedsiębiorstw otrzymujących wsparcie (CI 1) [przedsiębiorstwa]</a:t>
            </a:r>
            <a:endParaRPr lang="pl-PL" sz="1400" dirty="0"/>
          </a:p>
        </p:txBody>
      </p:sp>
    </p:spTree>
    <p:extLst>
      <p:ext uri="{BB962C8B-B14F-4D97-AF65-F5344CB8AC3E}">
        <p14:creationId xmlns:p14="http://schemas.microsoft.com/office/powerpoint/2010/main" val="10208859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9" name="Prostokąt 8"/>
          <p:cNvSpPr/>
          <p:nvPr/>
        </p:nvSpPr>
        <p:spPr>
          <a:xfrm>
            <a:off x="323528" y="1412776"/>
            <a:ext cx="8496944" cy="3877985"/>
          </a:xfrm>
          <a:prstGeom prst="rect">
            <a:avLst/>
          </a:prstGeom>
        </p:spPr>
        <p:txBody>
          <a:bodyPr wrap="square">
            <a:spAutoFit/>
          </a:bodyPr>
          <a:lstStyle/>
          <a:p>
            <a:pPr algn="ctr">
              <a:lnSpc>
                <a:spcPct val="150000"/>
              </a:lnSpc>
            </a:pPr>
            <a:r>
              <a:rPr lang="pl-PL" b="1" u="sng" dirty="0" smtClean="0">
                <a:solidFill>
                  <a:prstClr val="black"/>
                </a:solidFill>
                <a:latin typeface="+mj-lt"/>
              </a:rPr>
              <a:t>Obligatoryjne wskaźniki produktu - wskaźniki ujęte w RPO WD 2014-2020, SZOOP RPO WD 2014-2020:</a:t>
            </a:r>
          </a:p>
          <a:p>
            <a:pPr algn="ctr">
              <a:lnSpc>
                <a:spcPct val="150000"/>
              </a:lnSpc>
            </a:pPr>
            <a:r>
              <a:rPr lang="pl-PL" b="1" dirty="0" smtClean="0">
                <a:solidFill>
                  <a:prstClr val="black"/>
                </a:solidFill>
                <a:latin typeface="+mj-lt"/>
              </a:rPr>
              <a:t>     </a:t>
            </a:r>
          </a:p>
          <a:p>
            <a:pPr>
              <a:lnSpc>
                <a:spcPct val="150000"/>
              </a:lnSpc>
            </a:pPr>
            <a:r>
              <a:rPr lang="pl-PL" b="1" dirty="0" smtClean="0">
                <a:solidFill>
                  <a:prstClr val="black"/>
                </a:solidFill>
                <a:latin typeface="+mj-lt"/>
              </a:rPr>
              <a:t> </a:t>
            </a:r>
            <a:r>
              <a:rPr lang="pl-PL" sz="1600" b="1" u="sng" dirty="0" smtClean="0">
                <a:solidFill>
                  <a:prstClr val="black"/>
                </a:solidFill>
                <a:latin typeface="+mj-lt"/>
              </a:rPr>
              <a:t>Rezultatu:</a:t>
            </a:r>
          </a:p>
          <a:p>
            <a:pPr marL="342900" indent="-342900">
              <a:lnSpc>
                <a:spcPct val="150000"/>
              </a:lnSpc>
              <a:buFont typeface="+mj-lt"/>
              <a:buAutoNum type="arabicPeriod"/>
            </a:pPr>
            <a:r>
              <a:rPr lang="pl-PL" sz="1600" dirty="0" smtClean="0"/>
              <a:t>Wzrost </a:t>
            </a:r>
            <a:r>
              <a:rPr lang="pl-PL" sz="1600" dirty="0"/>
              <a:t>zatrudnienia we </a:t>
            </a:r>
            <a:r>
              <a:rPr lang="pl-PL" sz="1600" dirty="0" smtClean="0"/>
              <a:t>wspieranych przedsiębiorstwach O/K/M</a:t>
            </a:r>
            <a:r>
              <a:rPr lang="pl-PL" sz="1600" dirty="0"/>
              <a:t>),</a:t>
            </a:r>
            <a:endParaRPr lang="pl-PL" sz="1600" dirty="0" smtClean="0"/>
          </a:p>
          <a:p>
            <a:pPr marL="342900" indent="-342900">
              <a:lnSpc>
                <a:spcPct val="150000"/>
              </a:lnSpc>
              <a:buFont typeface="+mj-lt"/>
              <a:buAutoNum type="arabicPeriod"/>
            </a:pPr>
            <a:r>
              <a:rPr lang="pl-PL" sz="1600" dirty="0"/>
              <a:t>Wzrost zatrudnienia </a:t>
            </a:r>
            <a:r>
              <a:rPr lang="pl-PL" sz="1600" dirty="0" smtClean="0"/>
              <a:t>we </a:t>
            </a:r>
            <a:r>
              <a:rPr lang="pl-PL" sz="1600" dirty="0"/>
              <a:t>wspieranych </a:t>
            </a:r>
            <a:r>
              <a:rPr lang="pl-PL" sz="1600" dirty="0" smtClean="0"/>
              <a:t>podmiotach </a:t>
            </a:r>
            <a:r>
              <a:rPr lang="pl-PL" sz="1600" dirty="0"/>
              <a:t>(innych </a:t>
            </a:r>
            <a:r>
              <a:rPr lang="pl-PL" sz="1600" dirty="0" smtClean="0"/>
              <a:t>niż przedsiębiorstwa)O/K/M,</a:t>
            </a:r>
          </a:p>
          <a:p>
            <a:pPr marL="342900" indent="-342900">
              <a:lnSpc>
                <a:spcPct val="150000"/>
              </a:lnSpc>
              <a:buFont typeface="+mj-lt"/>
              <a:buAutoNum type="arabicPeriod"/>
            </a:pPr>
            <a:r>
              <a:rPr lang="pl-PL" sz="1600" dirty="0"/>
              <a:t>Liczba utrzymanych </a:t>
            </a:r>
            <a:r>
              <a:rPr lang="pl-PL" sz="1600" dirty="0" smtClean="0"/>
              <a:t>miejsc pracy,</a:t>
            </a:r>
          </a:p>
          <a:p>
            <a:pPr marL="342900" indent="-342900">
              <a:lnSpc>
                <a:spcPct val="150000"/>
              </a:lnSpc>
              <a:buFont typeface="+mj-lt"/>
              <a:buAutoNum type="arabicPeriod"/>
            </a:pPr>
            <a:r>
              <a:rPr lang="pl-PL" sz="1600" dirty="0"/>
              <a:t>Liczba nowo </a:t>
            </a:r>
            <a:r>
              <a:rPr lang="pl-PL" sz="1600" dirty="0" smtClean="0"/>
              <a:t>utworzonych </a:t>
            </a:r>
            <a:r>
              <a:rPr lang="pl-PL" sz="1600" dirty="0"/>
              <a:t>miejsc </a:t>
            </a:r>
            <a:r>
              <a:rPr lang="pl-PL" sz="1600" dirty="0" smtClean="0"/>
              <a:t>pracy -pozostałe formy,</a:t>
            </a:r>
            <a:endParaRPr lang="pl-PL" sz="1400" dirty="0"/>
          </a:p>
          <a:p>
            <a:pPr marL="342900" indent="-342900">
              <a:buFont typeface="+mj-lt"/>
              <a:buAutoNum type="arabicPeriod"/>
            </a:pPr>
            <a:endParaRPr lang="pl-PL" sz="1400" dirty="0"/>
          </a:p>
          <a:p>
            <a:pPr marL="342900" indent="-342900">
              <a:buFont typeface="+mj-lt"/>
              <a:buAutoNum type="arabicPeriod"/>
            </a:pPr>
            <a:endParaRPr lang="pl-PL" sz="1400" dirty="0"/>
          </a:p>
          <a:p>
            <a:pPr marL="342900" indent="-342900"/>
            <a:endParaRPr lang="pl-PL" sz="1400" u="sng" dirty="0" smtClean="0"/>
          </a:p>
        </p:txBody>
      </p:sp>
    </p:spTree>
    <p:extLst>
      <p:ext uri="{BB962C8B-B14F-4D97-AF65-F5344CB8AC3E}">
        <p14:creationId xmlns:p14="http://schemas.microsoft.com/office/powerpoint/2010/main" val="428875971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2200" b="1" u="sng" dirty="0" smtClean="0">
              <a:latin typeface="+mn-lt"/>
            </a:endParaRPr>
          </a:p>
          <a:p>
            <a:pPr algn="ctr"/>
            <a:r>
              <a:rPr lang="pl-PL" sz="2800" b="1" u="sng" dirty="0" smtClean="0">
                <a:latin typeface="+mn-lt"/>
              </a:rPr>
              <a:t>Kryteria oceny zgodności projektów ze strategią ZIT AW</a:t>
            </a:r>
          </a:p>
          <a:p>
            <a:pPr algn="ctr"/>
            <a:endParaRPr lang="pl-PL" sz="2800" b="1" u="sng" dirty="0" smtClean="0">
              <a:latin typeface="+mn-lt"/>
            </a:endParaRPr>
          </a:p>
          <a:p>
            <a:pPr algn="ctr"/>
            <a:endParaRPr lang="pl-PL" sz="2200" dirty="0" smtClean="0">
              <a:solidFill>
                <a:prstClr val="black"/>
              </a:solidFill>
              <a:latin typeface="+mn-lt"/>
            </a:endParaRPr>
          </a:p>
          <a:p>
            <a:pPr lvl="0" algn="ctr"/>
            <a:r>
              <a:rPr lang="pl-PL" sz="2200" dirty="0" smtClean="0">
                <a:solidFill>
                  <a:prstClr val="black"/>
                </a:solidFill>
                <a:latin typeface="+mn-lt"/>
              </a:rPr>
              <a:t>Dla naborów skierowanych do ZIT AW – </a:t>
            </a:r>
            <a:r>
              <a:rPr lang="pl-PL" sz="2200" b="1" dirty="0" smtClean="0">
                <a:solidFill>
                  <a:prstClr val="black"/>
                </a:solidFill>
                <a:latin typeface="+mn-lt"/>
              </a:rPr>
              <a:t> 27 pkt.</a:t>
            </a:r>
            <a:endParaRPr lang="pl-PL" sz="2200" b="1" dirty="0">
              <a:solidFill>
                <a:prstClr val="black"/>
              </a:solidFill>
              <a:latin typeface="+mn-lt"/>
            </a:endParaRPr>
          </a:p>
          <a:p>
            <a:pPr algn="ctr"/>
            <a:endParaRPr lang="pl-PL" sz="2400" dirty="0" smtClean="0">
              <a:latin typeface="+mn-lt"/>
            </a:endParaRPr>
          </a:p>
          <a:p>
            <a:endParaRPr lang="pl-PL" sz="2400" b="1" dirty="0">
              <a:latin typeface="+mn-lt"/>
            </a:endParaRPr>
          </a:p>
          <a:p>
            <a:r>
              <a:rPr lang="pl-PL" sz="1600" b="1" dirty="0"/>
              <a:t/>
            </a:r>
            <a:br>
              <a:rPr lang="pl-PL" sz="1600" b="1" dirty="0"/>
            </a:br>
            <a:endParaRPr lang="pl-PL" sz="1600" b="1" dirty="0" smtClean="0"/>
          </a:p>
        </p:txBody>
      </p:sp>
    </p:spTree>
    <p:extLst>
      <p:ext uri="{BB962C8B-B14F-4D97-AF65-F5344CB8AC3E}">
        <p14:creationId xmlns:p14="http://schemas.microsoft.com/office/powerpoint/2010/main" val="183150242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Symbol zastępczy zawartości 1"/>
          <p:cNvPicPr>
            <a:picLocks noGrp="1" noChangeAspect="1"/>
          </p:cNvPicPr>
          <p:nvPr>
            <p:ph idx="1"/>
          </p:nvPr>
        </p:nvPicPr>
        <p:blipFill>
          <a:blip r:embed="rId3" cstate="print"/>
          <a:srcRect/>
          <a:stretch>
            <a:fillRect/>
          </a:stretch>
        </p:blipFill>
        <p:spPr>
          <a:xfrm>
            <a:off x="4572000" y="260350"/>
            <a:ext cx="4464050" cy="487363"/>
          </a:xfrm>
        </p:spPr>
      </p:pic>
      <p:sp>
        <p:nvSpPr>
          <p:cNvPr id="10243" name="Prostokąt 2"/>
          <p:cNvSpPr>
            <a:spLocks noChangeArrowheads="1"/>
          </p:cNvSpPr>
          <p:nvPr/>
        </p:nvSpPr>
        <p:spPr bwMode="auto">
          <a:xfrm>
            <a:off x="0" y="928670"/>
            <a:ext cx="8929718" cy="507831"/>
          </a:xfrm>
          <a:prstGeom prst="rect">
            <a:avLst/>
          </a:prstGeom>
          <a:noFill/>
          <a:ln w="9525">
            <a:noFill/>
            <a:miter lim="800000"/>
            <a:headEnd/>
            <a:tailEnd/>
          </a:ln>
        </p:spPr>
        <p:txBody>
          <a:bodyPr wrap="square">
            <a:spAutoFit/>
          </a:bodyPr>
          <a:lstStyle/>
          <a:p>
            <a:pPr algn="ctr" eaLnBrk="1" hangingPunct="1">
              <a:lnSpc>
                <a:spcPct val="150000"/>
              </a:lnSpc>
            </a:pPr>
            <a:r>
              <a:rPr lang="pl-PL" altLang="pl-PL" sz="1400" b="1" dirty="0"/>
              <a:t>Kryteria </a:t>
            </a:r>
            <a:r>
              <a:rPr lang="pl-PL" altLang="pl-PL" sz="1400" b="1" dirty="0" smtClean="0"/>
              <a:t>oceny </a:t>
            </a:r>
            <a:r>
              <a:rPr lang="pl-PL" altLang="pl-PL" sz="1400" b="1" dirty="0"/>
              <a:t>zgodności projektu ze Strategią ZIT </a:t>
            </a:r>
            <a:r>
              <a:rPr lang="pl-PL" altLang="pl-PL" sz="1400" b="1" dirty="0" smtClean="0"/>
              <a:t>AW </a:t>
            </a:r>
            <a:r>
              <a:rPr lang="pl-PL" altLang="pl-PL" sz="1400" b="1" dirty="0"/>
              <a:t>– </a:t>
            </a:r>
            <a:r>
              <a:rPr lang="pl-PL" altLang="pl-PL" sz="1400" b="1" dirty="0" smtClean="0"/>
              <a:t>50</a:t>
            </a:r>
            <a:r>
              <a:rPr lang="pl-PL" altLang="pl-PL" sz="1400" b="1" dirty="0"/>
              <a:t>% wszystkich możliwych punktów</a:t>
            </a:r>
            <a:r>
              <a:rPr lang="pl-PL" altLang="pl-PL" dirty="0"/>
              <a:t>	</a:t>
            </a:r>
          </a:p>
        </p:txBody>
      </p:sp>
      <p:graphicFrame>
        <p:nvGraphicFramePr>
          <p:cNvPr id="2" name="Tabela 1"/>
          <p:cNvGraphicFramePr>
            <a:graphicFrameLocks noGrp="1"/>
          </p:cNvGraphicFramePr>
          <p:nvPr>
            <p:extLst>
              <p:ext uri="{D42A27DB-BD31-4B8C-83A1-F6EECF244321}">
                <p14:modId xmlns:p14="http://schemas.microsoft.com/office/powerpoint/2010/main" val="163842542"/>
              </p:ext>
            </p:extLst>
          </p:nvPr>
        </p:nvGraphicFramePr>
        <p:xfrm>
          <a:off x="214299" y="1659725"/>
          <a:ext cx="8501120" cy="3120865"/>
        </p:xfrm>
        <a:graphic>
          <a:graphicData uri="http://schemas.openxmlformats.org/drawingml/2006/table">
            <a:tbl>
              <a:tblPr firstRow="1" firstCol="1" bandRow="1">
                <a:effectLst>
                  <a:outerShdw blurRad="50800" dist="50800" dir="3240000" sx="102000" sy="102000" algn="ctr" rotWithShape="0">
                    <a:srgbClr val="000000">
                      <a:alpha val="43000"/>
                    </a:srgbClr>
                  </a:outerShdw>
                </a:effectLst>
                <a:tableStyleId>{5C22544A-7EE6-4342-B048-85BDC9FD1C3A}</a:tableStyleId>
              </a:tblPr>
              <a:tblGrid>
                <a:gridCol w="357190"/>
                <a:gridCol w="4217122"/>
                <a:gridCol w="1497918"/>
                <a:gridCol w="1382402"/>
                <a:gridCol w="1046488"/>
              </a:tblGrid>
              <a:tr h="904424">
                <a:tc>
                  <a:txBody>
                    <a:bodyPr/>
                    <a:lstStyle/>
                    <a:p>
                      <a:pPr algn="ctr">
                        <a:lnSpc>
                          <a:spcPts val="1600"/>
                        </a:lnSpc>
                        <a:spcBef>
                          <a:spcPts val="1000"/>
                        </a:spcBef>
                        <a:spcAft>
                          <a:spcPts val="0"/>
                        </a:spcAft>
                      </a:pPr>
                      <a:r>
                        <a:rPr lang="pl-PL" sz="1800" kern="50" dirty="0">
                          <a:effectLst/>
                        </a:rPr>
                        <a:t>Lp.</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kern="50" dirty="0" smtClean="0">
                          <a:effectLst/>
                        </a:rPr>
                        <a:t>Nazwa </a:t>
                      </a:r>
                      <a:r>
                        <a:rPr lang="pl-PL" sz="1800" kern="50" dirty="0">
                          <a:effectLst/>
                        </a:rPr>
                        <a:t>kryterium</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kern="50" dirty="0">
                          <a:effectLst/>
                        </a:rPr>
                        <a:t>Opis znaczenia kryterium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marL="0" marR="0" indent="0" algn="ctr" defTabSz="914400" rtl="0" eaLnBrk="1" fontAlgn="auto" latinLnBrk="0" hangingPunct="1">
                        <a:lnSpc>
                          <a:spcPts val="1600"/>
                        </a:lnSpc>
                        <a:spcBef>
                          <a:spcPts val="1000"/>
                        </a:spcBef>
                        <a:spcAft>
                          <a:spcPts val="0"/>
                        </a:spcAft>
                        <a:buClrTx/>
                        <a:buSzTx/>
                        <a:buFontTx/>
                        <a:buNone/>
                        <a:tabLst/>
                        <a:defRPr/>
                      </a:pPr>
                      <a:endParaRPr lang="pl-PL" sz="1800" kern="50" dirty="0" smtClean="0">
                        <a:effectLs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800" kern="50" dirty="0" smtClean="0">
                          <a:effectLst/>
                        </a:rPr>
                        <a:t>Maksymalna liczba punktów</a:t>
                      </a:r>
                      <a:endParaRPr lang="pl-PL" sz="18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kern="50" dirty="0">
                          <a:effectLst/>
                        </a:rPr>
                        <a:t>Waga kryterium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r>
              <a:tr h="554990">
                <a:tc>
                  <a:txBody>
                    <a:bodyPr/>
                    <a:lstStyle/>
                    <a:p>
                      <a:pPr algn="ctr">
                        <a:lnSpc>
                          <a:spcPts val="1600"/>
                        </a:lnSpc>
                        <a:spcBef>
                          <a:spcPts val="1000"/>
                        </a:spcBef>
                        <a:spcAft>
                          <a:spcPts val="0"/>
                        </a:spcAft>
                      </a:pPr>
                      <a:r>
                        <a:rPr lang="pl-PL" sz="1800" kern="50" dirty="0" smtClean="0">
                          <a:effectLst/>
                        </a:rPr>
                        <a:t>1</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a:effectLst/>
                          <a:latin typeface="+mn-lt"/>
                        </a:rPr>
                        <a:t>Wpływ projektu na realizację </a:t>
                      </a:r>
                      <a:r>
                        <a:rPr lang="pl-PL" sz="1800" b="0" kern="50" dirty="0" smtClean="0">
                          <a:effectLst/>
                          <a:latin typeface="+mn-lt"/>
                        </a:rPr>
                        <a:t>  </a:t>
                      </a:r>
                      <a:r>
                        <a:rPr lang="pl-PL" sz="1800" b="0" kern="50" smtClean="0">
                          <a:effectLst/>
                          <a:latin typeface="+mn-lt"/>
                        </a:rPr>
                        <a:t>Strategii  </a:t>
                      </a:r>
                      <a:endParaRPr lang="pl-PL" sz="1800" b="0" kern="50" smtClean="0">
                        <a:effectLst/>
                        <a:latin typeface="+mn-lt"/>
                      </a:endParaRPr>
                    </a:p>
                    <a:p>
                      <a:pPr algn="ctr">
                        <a:lnSpc>
                          <a:spcPts val="1600"/>
                        </a:lnSpc>
                        <a:spcBef>
                          <a:spcPts val="1000"/>
                        </a:spcBef>
                        <a:spcAft>
                          <a:spcPts val="0"/>
                        </a:spcAft>
                      </a:pPr>
                      <a:r>
                        <a:rPr lang="pl-PL" sz="1800" b="0" kern="50" smtClean="0">
                          <a:effectLst/>
                          <a:latin typeface="+mn-lt"/>
                        </a:rPr>
                        <a:t>ZIT </a:t>
                      </a:r>
                      <a:r>
                        <a:rPr lang="pl-PL" sz="1800" b="0" kern="50" dirty="0" smtClean="0">
                          <a:effectLst/>
                          <a:latin typeface="+mn-lt"/>
                        </a:rPr>
                        <a:t>AW</a:t>
                      </a:r>
                    </a:p>
                    <a:p>
                      <a:pPr marL="0" marR="0" lvl="0" indent="0" algn="ctr" defTabSz="914400" rtl="0" eaLnBrk="1" fontAlgn="auto" latinLnBrk="0" hangingPunct="1">
                        <a:lnSpc>
                          <a:spcPts val="1600"/>
                        </a:lnSpc>
                        <a:spcBef>
                          <a:spcPts val="1000"/>
                        </a:spcBef>
                        <a:spcAft>
                          <a:spcPts val="0"/>
                        </a:spcAft>
                        <a:buClrTx/>
                        <a:buSzTx/>
                        <a:buFontTx/>
                        <a:buNone/>
                        <a:tabLst/>
                        <a:defRPr/>
                      </a:pPr>
                      <a:r>
                        <a:rPr lang="pl-PL" sz="1800" b="0" kern="50" dirty="0" smtClean="0">
                          <a:solidFill>
                            <a:srgbClr val="C00000"/>
                          </a:solidFill>
                          <a:effectLst/>
                          <a:latin typeface="+mn-lt"/>
                          <a:ea typeface="Times New Roman" panose="02020603050405020304" pitchFamily="18" charset="0"/>
                          <a:cs typeface="Times New Roman" panose="02020603050405020304" pitchFamily="18" charset="0"/>
                        </a:rPr>
                        <a:t>0 punktów oznacza odrzucenie wniosku!</a:t>
                      </a:r>
                      <a:endParaRPr lang="pl-PL" sz="1800" b="0" dirty="0" smtClean="0">
                        <a:solidFill>
                          <a:srgbClr val="C00000"/>
                        </a:solidFill>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smtClean="0">
                          <a:effectLst/>
                          <a:latin typeface="+mn-lt"/>
                        </a:rPr>
                        <a:t>Kryterium</a:t>
                      </a:r>
                      <a:r>
                        <a:rPr lang="pl-PL" sz="1800" b="0" kern="50" baseline="0" dirty="0" smtClean="0">
                          <a:effectLst/>
                          <a:latin typeface="+mn-lt"/>
                        </a:rPr>
                        <a:t> </a:t>
                      </a:r>
                      <a:r>
                        <a:rPr lang="pl-PL" sz="1800" b="0" kern="50" dirty="0" smtClean="0">
                          <a:effectLst/>
                          <a:latin typeface="+mn-lt"/>
                        </a:rPr>
                        <a:t>punktowe</a:t>
                      </a:r>
                      <a:endParaRPr lang="pl-PL" sz="1800" b="0" dirty="0">
                        <a:effectLst/>
                        <a:latin typeface="+mn-lt"/>
                      </a:endParaRPr>
                    </a:p>
                  </a:txBody>
                  <a:tcPr marL="20401" marR="20401" marT="0" marB="0" anchor="ctr"/>
                </a:tc>
                <a:tc>
                  <a:txBody>
                    <a:bodyPr/>
                    <a:lstStyle/>
                    <a:p>
                      <a:pPr algn="ctr">
                        <a:lnSpc>
                          <a:spcPts val="1600"/>
                        </a:lnSpc>
                        <a:spcBef>
                          <a:spcPts val="600"/>
                        </a:spcBef>
                        <a:spcAft>
                          <a:spcPts val="1200"/>
                        </a:spcAft>
                      </a:pPr>
                      <a:r>
                        <a:rPr lang="pl-PL" sz="1800" b="0" kern="50" dirty="0" smtClean="0">
                          <a:effectLst/>
                          <a:latin typeface="+mn-lt"/>
                        </a:rPr>
                        <a:t> 13,50 pkt.</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smtClean="0">
                          <a:effectLst/>
                          <a:latin typeface="+mn-lt"/>
                        </a:rPr>
                        <a:t>50 %</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r>
              <a:tr h="784901">
                <a:tc>
                  <a:txBody>
                    <a:bodyPr/>
                    <a:lstStyle/>
                    <a:p>
                      <a:pPr algn="ctr">
                        <a:lnSpc>
                          <a:spcPts val="1600"/>
                        </a:lnSpc>
                        <a:spcBef>
                          <a:spcPts val="1000"/>
                        </a:spcBef>
                        <a:spcAft>
                          <a:spcPts val="0"/>
                        </a:spcAft>
                      </a:pPr>
                      <a:r>
                        <a:rPr lang="pl-PL" sz="1800" dirty="0" smtClean="0">
                          <a:effectLst/>
                          <a:latin typeface="Arial" panose="020B0604020202020204" pitchFamily="34" charset="0"/>
                          <a:ea typeface="Times New Roman" panose="02020603050405020304" pitchFamily="18" charset="0"/>
                          <a:cs typeface="Times New Roman" panose="02020603050405020304" pitchFamily="18" charset="0"/>
                        </a:rPr>
                        <a:t>2</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1200" dirty="0" smtClean="0">
                          <a:solidFill>
                            <a:schemeClr val="dk1"/>
                          </a:solidFill>
                          <a:latin typeface="+mn-lt"/>
                          <a:ea typeface="+mn-ea"/>
                          <a:cs typeface="+mn-cs"/>
                        </a:rPr>
                        <a:t>Wpływ realizacji projektu na realizację wartości docelowej wskaźników monitoringu</a:t>
                      </a:r>
                      <a:r>
                        <a:rPr lang="pl-PL" sz="1800" b="0" kern="1200" baseline="0" dirty="0" smtClean="0">
                          <a:solidFill>
                            <a:schemeClr val="dk1"/>
                          </a:solidFill>
                          <a:latin typeface="+mn-lt"/>
                          <a:ea typeface="+mn-ea"/>
                          <a:cs typeface="+mn-cs"/>
                        </a:rPr>
                        <a:t> realizacji celów Strategii ZIT wynikających z Porozumienia</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marL="0" marR="0" indent="0" algn="ctr" defTabSz="914400" rtl="0" eaLnBrk="1" fontAlgn="auto" latinLnBrk="0" hangingPunct="1">
                        <a:lnSpc>
                          <a:spcPts val="1600"/>
                        </a:lnSpc>
                        <a:spcBef>
                          <a:spcPts val="1000"/>
                        </a:spcBef>
                        <a:spcAft>
                          <a:spcPts val="0"/>
                        </a:spcAft>
                        <a:buClrTx/>
                        <a:buSzTx/>
                        <a:buFontTx/>
                        <a:buNone/>
                        <a:tabLst/>
                        <a:defRPr/>
                      </a:pPr>
                      <a:r>
                        <a:rPr lang="pl-PL" sz="1800" b="0" kern="50" dirty="0" smtClean="0">
                          <a:effectLst/>
                          <a:latin typeface="+mn-lt"/>
                        </a:rPr>
                        <a:t>Kryterium</a:t>
                      </a:r>
                      <a:r>
                        <a:rPr lang="pl-PL" sz="1800" b="0" kern="50" baseline="0" dirty="0" smtClean="0">
                          <a:effectLst/>
                          <a:latin typeface="+mn-lt"/>
                        </a:rPr>
                        <a:t> </a:t>
                      </a:r>
                      <a:r>
                        <a:rPr lang="pl-PL" sz="1800" b="0" kern="50" dirty="0" smtClean="0">
                          <a:effectLst/>
                          <a:latin typeface="+mn-lt"/>
                        </a:rPr>
                        <a:t>punktowe</a:t>
                      </a:r>
                      <a:endParaRPr lang="pl-PL" sz="1800" b="0" dirty="0" smtClean="0">
                        <a:effectLst/>
                        <a:latin typeface="+mn-lt"/>
                      </a:endParaRPr>
                    </a:p>
                    <a:p>
                      <a:pPr algn="ctr">
                        <a:lnSpc>
                          <a:spcPts val="1600"/>
                        </a:lnSpc>
                        <a:spcBef>
                          <a:spcPts val="1000"/>
                        </a:spcBef>
                        <a:spcAft>
                          <a:spcPts val="0"/>
                        </a:spcAft>
                      </a:pPr>
                      <a:endParaRPr lang="pl-PL" sz="1800" b="0" dirty="0">
                        <a:effectLst/>
                        <a:latin typeface="+mn-lt"/>
                      </a:endParaRPr>
                    </a:p>
                  </a:txBody>
                  <a:tcPr marL="20401" marR="20401" marT="0" marB="0" anchor="ctr"/>
                </a:tc>
                <a:tc>
                  <a:txBody>
                    <a:bodyPr/>
                    <a:lstStyle/>
                    <a:p>
                      <a:pPr algn="ctr">
                        <a:lnSpc>
                          <a:spcPts val="1600"/>
                        </a:lnSpc>
                        <a:spcBef>
                          <a:spcPts val="600"/>
                        </a:spcBef>
                        <a:spcAft>
                          <a:spcPts val="1200"/>
                        </a:spcAft>
                      </a:pPr>
                      <a:r>
                        <a:rPr lang="pl-PL" sz="1800" b="0" dirty="0" smtClean="0">
                          <a:effectLst/>
                          <a:latin typeface="+mn-lt"/>
                          <a:ea typeface="Times New Roman" panose="02020603050405020304" pitchFamily="18" charset="0"/>
                          <a:cs typeface="Times New Roman" panose="02020603050405020304" pitchFamily="18" charset="0"/>
                        </a:rPr>
                        <a:t>10,80 pkt.</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dirty="0" smtClean="0">
                          <a:effectLst/>
                          <a:latin typeface="+mn-lt"/>
                          <a:ea typeface="Times New Roman" panose="02020603050405020304" pitchFamily="18" charset="0"/>
                          <a:cs typeface="Times New Roman" panose="02020603050405020304" pitchFamily="18" charset="0"/>
                        </a:rPr>
                        <a:t>40 %</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r>
              <a:tr h="485615">
                <a:tc>
                  <a:txBody>
                    <a:bodyPr/>
                    <a:lstStyle/>
                    <a:p>
                      <a:pPr algn="ctr">
                        <a:lnSpc>
                          <a:spcPts val="1600"/>
                        </a:lnSpc>
                        <a:spcBef>
                          <a:spcPts val="1000"/>
                        </a:spcBef>
                        <a:spcAft>
                          <a:spcPts val="0"/>
                        </a:spcAft>
                      </a:pPr>
                      <a:r>
                        <a:rPr lang="pl-PL" sz="1800" kern="50" dirty="0" smtClean="0">
                          <a:effectLst/>
                          <a:latin typeface="+mn-lt"/>
                          <a:ea typeface="Times New Roman" panose="02020603050405020304" pitchFamily="18" charset="0"/>
                          <a:cs typeface="Times New Roman" panose="02020603050405020304" pitchFamily="18" charset="0"/>
                        </a:rPr>
                        <a:t>3</a:t>
                      </a:r>
                      <a:endParaRPr lang="pl-PL" sz="180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a:effectLst/>
                          <a:latin typeface="+mn-lt"/>
                        </a:rPr>
                        <a:t>Komplementarny charakter projektu</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smtClean="0">
                          <a:effectLst/>
                          <a:latin typeface="+mn-lt"/>
                        </a:rPr>
                        <a:t>Kryterium</a:t>
                      </a:r>
                      <a:r>
                        <a:rPr lang="pl-PL" sz="1800" b="0" kern="50" baseline="0" dirty="0" smtClean="0">
                          <a:effectLst/>
                          <a:latin typeface="+mn-lt"/>
                        </a:rPr>
                        <a:t> </a:t>
                      </a:r>
                      <a:r>
                        <a:rPr lang="pl-PL" sz="1800" b="0" kern="50" dirty="0" smtClean="0">
                          <a:effectLst/>
                          <a:latin typeface="+mn-lt"/>
                        </a:rPr>
                        <a:t>punktowe</a:t>
                      </a:r>
                      <a:endParaRPr lang="pl-PL" sz="1800" b="0" dirty="0">
                        <a:effectLst/>
                        <a:latin typeface="+mn-lt"/>
                      </a:endParaRPr>
                    </a:p>
                  </a:txBody>
                  <a:tcPr marL="20401" marR="20401" marT="0" marB="0" anchor="ctr"/>
                </a:tc>
                <a:tc>
                  <a:txBody>
                    <a:bodyPr/>
                    <a:lstStyle/>
                    <a:p>
                      <a:pPr algn="ctr">
                        <a:lnSpc>
                          <a:spcPts val="1600"/>
                        </a:lnSpc>
                        <a:spcBef>
                          <a:spcPts val="0"/>
                        </a:spcBef>
                        <a:spcAft>
                          <a:spcPts val="1200"/>
                        </a:spcAft>
                      </a:pPr>
                      <a:r>
                        <a:rPr lang="pl-PL" sz="1800" b="0" dirty="0" smtClean="0">
                          <a:effectLst/>
                          <a:latin typeface="+mn-lt"/>
                        </a:rPr>
                        <a:t>2,70 pkt.</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c>
                  <a:txBody>
                    <a:bodyPr/>
                    <a:lstStyle/>
                    <a:p>
                      <a:pPr algn="ctr">
                        <a:lnSpc>
                          <a:spcPts val="1600"/>
                        </a:lnSpc>
                        <a:spcBef>
                          <a:spcPts val="1000"/>
                        </a:spcBef>
                        <a:spcAft>
                          <a:spcPts val="0"/>
                        </a:spcAft>
                      </a:pPr>
                      <a:r>
                        <a:rPr lang="pl-PL" sz="1800" b="0" kern="50" dirty="0" smtClean="0">
                          <a:effectLst/>
                          <a:latin typeface="+mn-lt"/>
                        </a:rPr>
                        <a:t> 10 %</a:t>
                      </a:r>
                      <a:endParaRPr lang="pl-PL" sz="1800" b="0" dirty="0">
                        <a:effectLst/>
                        <a:latin typeface="+mn-lt"/>
                        <a:ea typeface="Times New Roman" panose="02020603050405020304" pitchFamily="18" charset="0"/>
                        <a:cs typeface="Times New Roman" panose="02020603050405020304" pitchFamily="18" charset="0"/>
                      </a:endParaRPr>
                    </a:p>
                  </a:txBody>
                  <a:tcPr marL="20401" marR="20401" marT="0" marB="0" anchor="ctr"/>
                </a:tc>
              </a:tr>
            </a:tbl>
          </a:graphicData>
        </a:graphic>
      </p:graphicFrame>
      <p:sp>
        <p:nvSpPr>
          <p:cNvPr id="5" name="Prostokąt 4"/>
          <p:cNvSpPr/>
          <p:nvPr/>
        </p:nvSpPr>
        <p:spPr>
          <a:xfrm>
            <a:off x="321439" y="4869160"/>
            <a:ext cx="8501122" cy="923330"/>
          </a:xfrm>
          <a:prstGeom prst="rect">
            <a:avLst/>
          </a:prstGeom>
          <a:solidFill>
            <a:schemeClr val="accent1"/>
          </a:solidFill>
          <a:effectLst>
            <a:outerShdw blurRad="50800" dist="50800" dir="2700000" sx="102000" sy="102000" algn="ctr" rotWithShape="0">
              <a:srgbClr val="000000">
                <a:alpha val="40000"/>
              </a:srgbClr>
            </a:outerShdw>
          </a:effectLst>
        </p:spPr>
        <p:txBody>
          <a:bodyPr wrap="square">
            <a:spAutoFit/>
          </a:bodyPr>
          <a:lstStyle/>
          <a:p>
            <a:pPr algn="just">
              <a:lnSpc>
                <a:spcPct val="150000"/>
              </a:lnSpc>
              <a:spcBef>
                <a:spcPts val="1000"/>
              </a:spcBef>
              <a:spcAft>
                <a:spcPts val="0"/>
              </a:spcAft>
            </a:pPr>
            <a:r>
              <a:rPr lang="pl-PL" kern="50" dirty="0" smtClean="0">
                <a:solidFill>
                  <a:schemeClr val="bg1"/>
                </a:solidFill>
                <a:latin typeface="+mn-lt"/>
              </a:rPr>
              <a:t>UWAGA!!!                                                                                                                                                          Projekt musi otrzymać min. 4,05 pkt. (tj. 15% możliwej do uzyskania oceny maksymalnej), </a:t>
            </a:r>
          </a:p>
        </p:txBody>
      </p:sp>
    </p:spTree>
    <p:extLst>
      <p:ext uri="{BB962C8B-B14F-4D97-AF65-F5344CB8AC3E}">
        <p14:creationId xmlns:p14="http://schemas.microsoft.com/office/powerpoint/2010/main" val="401545292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Symbol zastępczy zawartości 1"/>
          <p:cNvPicPr>
            <a:picLocks noGrp="1" noChangeAspect="1"/>
          </p:cNvPicPr>
          <p:nvPr>
            <p:ph idx="1"/>
          </p:nvPr>
        </p:nvPicPr>
        <p:blipFill>
          <a:blip r:embed="rId3" cstate="print"/>
          <a:srcRect/>
          <a:stretch>
            <a:fillRect/>
          </a:stretch>
        </p:blipFill>
        <p:spPr>
          <a:xfrm>
            <a:off x="4572000" y="260350"/>
            <a:ext cx="4464050" cy="487363"/>
          </a:xfrm>
        </p:spPr>
      </p:pic>
      <p:sp>
        <p:nvSpPr>
          <p:cNvPr id="5" name="Prostokąt 4"/>
          <p:cNvSpPr/>
          <p:nvPr/>
        </p:nvSpPr>
        <p:spPr>
          <a:xfrm>
            <a:off x="571472" y="1142984"/>
            <a:ext cx="8215370" cy="305340"/>
          </a:xfrm>
          <a:prstGeom prst="rect">
            <a:avLst/>
          </a:prstGeom>
        </p:spPr>
        <p:txBody>
          <a:bodyPr wrap="square">
            <a:spAutoFit/>
          </a:bodyPr>
          <a:lstStyle/>
          <a:p>
            <a:pPr algn="ctr">
              <a:lnSpc>
                <a:spcPts val="1600"/>
              </a:lnSpc>
              <a:spcBef>
                <a:spcPts val="1000"/>
              </a:spcBef>
              <a:spcAft>
                <a:spcPts val="0"/>
              </a:spcAft>
            </a:pPr>
            <a:r>
              <a:rPr lang="pl-PL" altLang="pl-PL" sz="2000" b="1" dirty="0" smtClean="0"/>
              <a:t>Kryterium 1: </a:t>
            </a:r>
            <a:r>
              <a:rPr lang="pl-PL" sz="2000" b="1" kern="50" dirty="0" smtClean="0">
                <a:solidFill>
                  <a:prstClr val="black"/>
                </a:solidFill>
              </a:rPr>
              <a:t>Wpływ projektu na realizację Strategii ZIT AW</a:t>
            </a:r>
            <a:endParaRPr lang="pl-PL" sz="2000" b="1" dirty="0" smtClean="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pole tekstowe 5"/>
          <p:cNvSpPr txBox="1"/>
          <p:nvPr/>
        </p:nvSpPr>
        <p:spPr>
          <a:xfrm>
            <a:off x="571472" y="1785926"/>
            <a:ext cx="8215370" cy="2800767"/>
          </a:xfrm>
          <a:prstGeom prst="rect">
            <a:avLst/>
          </a:prstGeom>
          <a:solidFill>
            <a:schemeClr val="accent1"/>
          </a:solidFill>
          <a:effectLst>
            <a:outerShdw blurRad="50800" dist="50800" dir="3240000" sx="102000" sy="102000" algn="ctr" rotWithShape="0">
              <a:srgbClr val="000000">
                <a:alpha val="43000"/>
              </a:srgbClr>
            </a:outerShdw>
          </a:effectLst>
        </p:spPr>
        <p:txBody>
          <a:bodyPr wrap="square" rtlCol="0">
            <a:spAutoFit/>
          </a:bodyPr>
          <a:lstStyle/>
          <a:p>
            <a:pPr marL="177800" indent="-177800" algn="just">
              <a:buFont typeface="Wingdings" pitchFamily="2" charset="2"/>
              <a:buChar char="ü"/>
            </a:pPr>
            <a:r>
              <a:rPr lang="pl-PL" sz="2000" dirty="0" smtClean="0">
                <a:solidFill>
                  <a:schemeClr val="bg1"/>
                </a:solidFill>
              </a:rPr>
              <a:t>sprawdzana będzie </a:t>
            </a:r>
            <a:r>
              <a:rPr lang="pl-PL" sz="2000" b="1" dirty="0" smtClean="0">
                <a:solidFill>
                  <a:schemeClr val="bg1"/>
                </a:solidFill>
              </a:rPr>
              <a:t>zbieżność zapisów </a:t>
            </a:r>
            <a:r>
              <a:rPr lang="pl-PL" sz="2000" dirty="0" smtClean="0">
                <a:solidFill>
                  <a:schemeClr val="bg1"/>
                </a:solidFill>
              </a:rPr>
              <a:t>we wniosku aplikacyjnym z zapisami Strategii ZIT AW;</a:t>
            </a:r>
          </a:p>
          <a:p>
            <a:pPr marL="177800" indent="-177800" algn="just">
              <a:buFont typeface="Wingdings" pitchFamily="2" charset="2"/>
              <a:buChar char="ü"/>
            </a:pPr>
            <a:endParaRPr lang="pl-PL" sz="2000" dirty="0" smtClean="0">
              <a:solidFill>
                <a:schemeClr val="bg1"/>
              </a:solidFill>
            </a:endParaRPr>
          </a:p>
          <a:p>
            <a:pPr marL="177800" indent="-177800" algn="just">
              <a:buFont typeface="Wingdings" pitchFamily="2" charset="2"/>
              <a:buChar char="ü"/>
            </a:pPr>
            <a:r>
              <a:rPr lang="pl-PL" sz="2000" dirty="0" smtClean="0">
                <a:solidFill>
                  <a:schemeClr val="bg1"/>
                </a:solidFill>
              </a:rPr>
              <a:t>weryfikowany będzie </a:t>
            </a:r>
            <a:r>
              <a:rPr lang="pl-PL" sz="2000" b="1" dirty="0" smtClean="0">
                <a:solidFill>
                  <a:schemeClr val="bg1"/>
                </a:solidFill>
              </a:rPr>
              <a:t>faktyczny wpływ zaproponowanych działań </a:t>
            </a:r>
            <a:r>
              <a:rPr lang="pl-PL" sz="2000" dirty="0" smtClean="0">
                <a:solidFill>
                  <a:schemeClr val="bg1"/>
                </a:solidFill>
              </a:rPr>
              <a:t>na  minimalizację negatywnych zjawisk opisanych w Strategii ZIT  AW;</a:t>
            </a:r>
          </a:p>
          <a:p>
            <a:pPr marL="177800" indent="-177800" algn="just">
              <a:buFont typeface="Wingdings" pitchFamily="2" charset="2"/>
              <a:buChar char="ü"/>
            </a:pPr>
            <a:endParaRPr lang="pl-PL" sz="2000" dirty="0" smtClean="0">
              <a:solidFill>
                <a:schemeClr val="bg1"/>
              </a:solidFill>
            </a:endParaRPr>
          </a:p>
          <a:p>
            <a:pPr marL="177800" indent="-177800" algn="just">
              <a:buFont typeface="Wingdings" pitchFamily="2" charset="2"/>
              <a:buChar char="ü"/>
            </a:pPr>
            <a:r>
              <a:rPr lang="pl-PL" sz="2000" dirty="0" smtClean="0">
                <a:solidFill>
                  <a:schemeClr val="bg1"/>
                </a:solidFill>
              </a:rPr>
              <a:t>ocena na podstawie 3 </a:t>
            </a:r>
            <a:r>
              <a:rPr lang="pl-PL" sz="2000" dirty="0" err="1" smtClean="0">
                <a:solidFill>
                  <a:schemeClr val="bg1"/>
                </a:solidFill>
              </a:rPr>
              <a:t>podkryteriów</a:t>
            </a:r>
            <a:r>
              <a:rPr lang="pl-PL" sz="2000" dirty="0" smtClean="0">
                <a:solidFill>
                  <a:schemeClr val="bg1"/>
                </a:solidFill>
              </a:rPr>
              <a:t> szczegółowych.</a:t>
            </a:r>
          </a:p>
          <a:p>
            <a:pPr marL="177800" indent="-177800" algn="just"/>
            <a:endParaRPr lang="pl-PL" sz="1600" dirty="0" smtClean="0">
              <a:solidFill>
                <a:schemeClr val="bg1"/>
              </a:solidFill>
            </a:endParaRPr>
          </a:p>
        </p:txBody>
      </p:sp>
      <p:sp>
        <p:nvSpPr>
          <p:cNvPr id="7" name="Prostokąt 6"/>
          <p:cNvSpPr/>
          <p:nvPr/>
        </p:nvSpPr>
        <p:spPr>
          <a:xfrm>
            <a:off x="553470" y="4941168"/>
            <a:ext cx="8215370" cy="1272143"/>
          </a:xfrm>
          <a:prstGeom prst="rect">
            <a:avLst/>
          </a:prstGeom>
          <a:solidFill>
            <a:schemeClr val="accent1"/>
          </a:solidFill>
          <a:effectLst>
            <a:outerShdw blurRad="50800" dist="50800" dir="3240000" sx="102000" sy="102000" algn="ctr" rotWithShape="0">
              <a:srgbClr val="000000">
                <a:alpha val="43000"/>
              </a:srgbClr>
            </a:outerShdw>
          </a:effectLst>
        </p:spPr>
        <p:txBody>
          <a:bodyPr wrap="square">
            <a:spAutoFit/>
          </a:bodyPr>
          <a:lstStyle/>
          <a:p>
            <a:pPr>
              <a:spcBef>
                <a:spcPts val="1000"/>
              </a:spcBef>
              <a:spcAft>
                <a:spcPts val="0"/>
              </a:spcAft>
            </a:pPr>
            <a:r>
              <a:rPr lang="pl-PL" sz="2000" b="1" kern="50" dirty="0" smtClean="0">
                <a:solidFill>
                  <a:schemeClr val="bg1"/>
                </a:solidFill>
                <a:latin typeface="+mn-lt"/>
              </a:rPr>
              <a:t>Ocena wpływu projektu na realizację  Strategii ZIT AW:</a:t>
            </a:r>
          </a:p>
          <a:p>
            <a:pPr>
              <a:spcBef>
                <a:spcPts val="1000"/>
              </a:spcBef>
              <a:spcAft>
                <a:spcPts val="0"/>
              </a:spcAft>
              <a:buFont typeface="Wingdings" pitchFamily="2" charset="2"/>
              <a:buChar char="ü"/>
            </a:pPr>
            <a:r>
              <a:rPr lang="pl-PL" sz="2000" kern="50" dirty="0" smtClean="0">
                <a:solidFill>
                  <a:schemeClr val="bg1"/>
                </a:solidFill>
                <a:latin typeface="+mn-lt"/>
              </a:rPr>
              <a:t>ma charakter </a:t>
            </a:r>
            <a:r>
              <a:rPr lang="pl-PL" sz="2000" b="1" kern="50" dirty="0" smtClean="0">
                <a:solidFill>
                  <a:schemeClr val="bg1"/>
                </a:solidFill>
                <a:latin typeface="+mn-lt"/>
              </a:rPr>
              <a:t>opisowy</a:t>
            </a:r>
            <a:r>
              <a:rPr lang="pl-PL" sz="2000" kern="50" dirty="0" smtClean="0">
                <a:solidFill>
                  <a:schemeClr val="bg1"/>
                </a:solidFill>
                <a:latin typeface="+mn-lt"/>
              </a:rPr>
              <a:t>;</a:t>
            </a:r>
          </a:p>
          <a:p>
            <a:pPr>
              <a:spcBef>
                <a:spcPts val="1000"/>
              </a:spcBef>
              <a:spcAft>
                <a:spcPts val="0"/>
              </a:spcAft>
              <a:buFont typeface="Wingdings" pitchFamily="2" charset="2"/>
              <a:buChar char="ü"/>
            </a:pPr>
            <a:r>
              <a:rPr lang="pl-PL" sz="2000" kern="50" dirty="0" smtClean="0">
                <a:solidFill>
                  <a:schemeClr val="bg1"/>
                </a:solidFill>
                <a:latin typeface="+mn-lt"/>
              </a:rPr>
              <a:t> </a:t>
            </a:r>
            <a:r>
              <a:rPr lang="pl-PL" sz="2000" kern="50" dirty="0" smtClean="0">
                <a:solidFill>
                  <a:schemeClr val="bg1"/>
                </a:solidFill>
                <a:latin typeface="+mn-lt"/>
                <a:ea typeface="Times New Roman" panose="02020603050405020304" pitchFamily="18" charset="0"/>
                <a:cs typeface="Times New Roman" panose="02020603050405020304" pitchFamily="18" charset="0"/>
              </a:rPr>
              <a:t>będzie zawierała </a:t>
            </a:r>
            <a:r>
              <a:rPr lang="pl-PL" sz="2000" b="1" kern="50" dirty="0" smtClean="0">
                <a:solidFill>
                  <a:schemeClr val="bg1"/>
                </a:solidFill>
                <a:latin typeface="+mn-lt"/>
                <a:ea typeface="Times New Roman" panose="02020603050405020304" pitchFamily="18" charset="0"/>
                <a:cs typeface="Times New Roman" panose="02020603050405020304" pitchFamily="18" charset="0"/>
              </a:rPr>
              <a:t>szczegółowe uzasadnienie </a:t>
            </a:r>
            <a:r>
              <a:rPr lang="pl-PL" sz="2000" kern="50" dirty="0" smtClean="0">
                <a:solidFill>
                  <a:schemeClr val="bg1"/>
                </a:solidFill>
                <a:latin typeface="+mn-lt"/>
                <a:ea typeface="Times New Roman" panose="02020603050405020304" pitchFamily="18" charset="0"/>
                <a:cs typeface="Times New Roman" panose="02020603050405020304" pitchFamily="18" charset="0"/>
              </a:rPr>
              <a:t>dla przyznanej liczby punktów.</a:t>
            </a:r>
          </a:p>
        </p:txBody>
      </p:sp>
    </p:spTree>
    <p:extLst>
      <p:ext uri="{BB962C8B-B14F-4D97-AF65-F5344CB8AC3E}">
        <p14:creationId xmlns:p14="http://schemas.microsoft.com/office/powerpoint/2010/main" val="4220546387"/>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Symbol zastępczy zawartości 1"/>
          <p:cNvPicPr>
            <a:picLocks noGrp="1" noChangeAspect="1"/>
          </p:cNvPicPr>
          <p:nvPr>
            <p:ph idx="1"/>
          </p:nvPr>
        </p:nvPicPr>
        <p:blipFill>
          <a:blip r:embed="rId3" cstate="print"/>
          <a:srcRect/>
          <a:stretch>
            <a:fillRect/>
          </a:stretch>
        </p:blipFill>
        <p:spPr>
          <a:xfrm>
            <a:off x="4572000" y="260350"/>
            <a:ext cx="4464050" cy="487363"/>
          </a:xfrm>
        </p:spPr>
      </p:pic>
      <p:sp>
        <p:nvSpPr>
          <p:cNvPr id="5" name="Prostokąt 4"/>
          <p:cNvSpPr/>
          <p:nvPr/>
        </p:nvSpPr>
        <p:spPr>
          <a:xfrm>
            <a:off x="571472" y="1000108"/>
            <a:ext cx="8215370" cy="305340"/>
          </a:xfrm>
          <a:prstGeom prst="rect">
            <a:avLst/>
          </a:prstGeom>
        </p:spPr>
        <p:txBody>
          <a:bodyPr wrap="square">
            <a:spAutoFit/>
          </a:bodyPr>
          <a:lstStyle/>
          <a:p>
            <a:pPr algn="ctr">
              <a:lnSpc>
                <a:spcPts val="1600"/>
              </a:lnSpc>
              <a:spcBef>
                <a:spcPts val="1000"/>
              </a:spcBef>
              <a:spcAft>
                <a:spcPts val="0"/>
              </a:spcAft>
            </a:pPr>
            <a:r>
              <a:rPr lang="pl-PL" altLang="pl-PL" sz="2000" b="1" dirty="0" smtClean="0"/>
              <a:t>Kryterium 1: </a:t>
            </a:r>
            <a:r>
              <a:rPr lang="pl-PL" sz="2000" b="1" kern="50" dirty="0" smtClean="0">
                <a:solidFill>
                  <a:prstClr val="black"/>
                </a:solidFill>
              </a:rPr>
              <a:t>Wpływ projektu na realizację Strategii ZIT AW – c.d</a:t>
            </a:r>
            <a:r>
              <a:rPr lang="pl-PL" sz="1600" b="1" kern="50" dirty="0" smtClean="0">
                <a:solidFill>
                  <a:prstClr val="black"/>
                </a:solidFill>
              </a:rPr>
              <a:t>.</a:t>
            </a:r>
            <a:endParaRPr lang="pl-PL" sz="1600" b="1" dirty="0" smtClean="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3877674654"/>
              </p:ext>
            </p:extLst>
          </p:nvPr>
        </p:nvGraphicFramePr>
        <p:xfrm>
          <a:off x="232616" y="1305448"/>
          <a:ext cx="8678768" cy="5194752"/>
        </p:xfrm>
        <a:graphic>
          <a:graphicData uri="http://schemas.openxmlformats.org/drawingml/2006/table">
            <a:tbl>
              <a:tblPr firstRow="1" lastRow="1" bandRow="1">
                <a:tableStyleId>{5C22544A-7EE6-4342-B048-85BDC9FD1C3A}</a:tableStyleId>
              </a:tblPr>
              <a:tblGrid>
                <a:gridCol w="3907336"/>
                <a:gridCol w="4771432"/>
              </a:tblGrid>
              <a:tr h="425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err="1" smtClean="0"/>
                        <a:t>Podkryterium</a:t>
                      </a:r>
                      <a:endParaRPr lang="pl-PL" sz="1600" b="1" dirty="0" smtClean="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t>Punktacja</a:t>
                      </a:r>
                      <a:endParaRPr lang="pl-PL" sz="1600" b="1" dirty="0" smtClean="0">
                        <a:solidFill>
                          <a:schemeClr val="bg1"/>
                        </a:solidFill>
                      </a:endParaRPr>
                    </a:p>
                  </a:txBody>
                  <a:tcPr anchor="ctr"/>
                </a:tc>
              </a:tr>
              <a:tr h="12752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t>1.1 Realizacja projektu na obszarze gmin, w których zgodnie z przeprowadzoną</a:t>
                      </a:r>
                      <a:r>
                        <a:rPr lang="pl-PL" sz="1600" baseline="0" dirty="0" smtClean="0"/>
                        <a:t> diagnozą zidentyfikowano strategiczne potrzeby w zakresie promowania </a:t>
                      </a:r>
                      <a:r>
                        <a:rPr lang="pl-PL" sz="1600" baseline="0" dirty="0" smtClean="0"/>
                        <a:t>przedsiębiorczości</a:t>
                      </a:r>
                      <a:endParaRPr lang="pl-PL" sz="1600"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TAK - 3 pkt</a:t>
                      </a:r>
                    </a:p>
                    <a:p>
                      <a:pPr marL="0" marR="0" indent="0" algn="ctr" defTabSz="914400" rtl="0" eaLnBrk="1" fontAlgn="auto" latinLnBrk="0" hangingPunct="1">
                        <a:lnSpc>
                          <a:spcPct val="100000"/>
                        </a:lnSpc>
                        <a:spcBef>
                          <a:spcPts val="0"/>
                        </a:spcBef>
                        <a:spcAft>
                          <a:spcPts val="0"/>
                        </a:spcAft>
                        <a:buClrTx/>
                        <a:buSzTx/>
                        <a:buFontTx/>
                        <a:buNone/>
                        <a:tabLst/>
                        <a:defRPr/>
                      </a:pPr>
                      <a:endParaRPr lang="pl-PL" sz="1600" b="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NIE – 0 pkt</a:t>
                      </a:r>
                    </a:p>
                  </a:txBody>
                  <a:tcPr anchor="ctr"/>
                </a:tc>
              </a:tr>
              <a:tr h="1152128">
                <a:tc>
                  <a:txBody>
                    <a:bodyPr/>
                    <a:lstStyle/>
                    <a:p>
                      <a:pPr algn="ctr"/>
                      <a:r>
                        <a:rPr lang="pl-PL" sz="1600" dirty="0" smtClean="0"/>
                        <a:t>1.2  Wpływ projektu na rozwiązanie/minimalizację problemów w zakresie promowania przedsiębiorczości zdiagnozowanych w sferze gospodarczej Strategii ZIT Aglomeracji Wałbrzyskiej</a:t>
                      </a:r>
                      <a:endParaRPr lang="pl-PL" sz="1600" b="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t>TAK (przyczynia się) – 5,5 pkt</a:t>
                      </a:r>
                    </a:p>
                    <a:p>
                      <a:pPr marL="0" marR="0" indent="0" algn="ctr" defTabSz="914400" rtl="0" eaLnBrk="1" fontAlgn="auto" latinLnBrk="0" hangingPunct="1">
                        <a:lnSpc>
                          <a:spcPct val="100000"/>
                        </a:lnSpc>
                        <a:spcBef>
                          <a:spcPts val="0"/>
                        </a:spcBef>
                        <a:spcAft>
                          <a:spcPts val="0"/>
                        </a:spcAft>
                        <a:buClrTx/>
                        <a:buSzTx/>
                        <a:buFontTx/>
                        <a:buNone/>
                        <a:tabLst/>
                        <a:defRPr/>
                      </a:pPr>
                      <a:endParaRPr lang="pl-PL"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pl-PL" sz="1600" baseline="0" dirty="0" smtClean="0"/>
                        <a:t>NIE (nie przyczynia się) </a:t>
                      </a:r>
                      <a:r>
                        <a:rPr lang="pl-PL" sz="1600" dirty="0" smtClean="0"/>
                        <a:t>– 0 pkt</a:t>
                      </a:r>
                      <a:endParaRPr lang="pl-PL" sz="1600" b="0" dirty="0" smtClean="0">
                        <a:solidFill>
                          <a:schemeClr val="tx1"/>
                        </a:solidFill>
                      </a:endParaRPr>
                    </a:p>
                  </a:txBody>
                  <a:tcPr anchor="ctr"/>
                </a:tc>
              </a:tr>
              <a:tr h="1812864">
                <a:tc>
                  <a:txBody>
                    <a:bodyPr/>
                    <a:lstStyle/>
                    <a:p>
                      <a:pPr algn="ctr"/>
                      <a:r>
                        <a:rPr lang="pl-PL" sz="1600" b="0" dirty="0" smtClean="0">
                          <a:solidFill>
                            <a:schemeClr val="tx1"/>
                          </a:solidFill>
                        </a:rPr>
                        <a:t>1.3 Partnerstwo</a:t>
                      </a:r>
                      <a:r>
                        <a:rPr lang="pl-PL" sz="1600" b="0" baseline="0" dirty="0" smtClean="0">
                          <a:solidFill>
                            <a:schemeClr val="tx1"/>
                          </a:solidFill>
                        </a:rPr>
                        <a:t> - p</a:t>
                      </a:r>
                      <a:r>
                        <a:rPr lang="pl-PL" sz="1600" b="0" dirty="0" smtClean="0">
                          <a:solidFill>
                            <a:schemeClr val="tx1"/>
                          </a:solidFill>
                        </a:rPr>
                        <a:t>rojekt jest realizowany:</a:t>
                      </a:r>
                    </a:p>
                    <a:p>
                      <a:pPr algn="ctr"/>
                      <a:endParaRPr lang="pl-PL" sz="1600" b="0" dirty="0" smtClean="0">
                        <a:solidFill>
                          <a:schemeClr val="tx1"/>
                        </a:solidFill>
                      </a:endParaRPr>
                    </a:p>
                    <a:p>
                      <a:pPr algn="ctr"/>
                      <a:endParaRPr lang="pl-PL" sz="1600" b="0" dirty="0" smtClean="0">
                        <a:solidFill>
                          <a:schemeClr val="tx1"/>
                        </a:solidFill>
                      </a:endParaRPr>
                    </a:p>
                    <a:p>
                      <a:pPr algn="ctr"/>
                      <a:endParaRPr lang="pl-PL" sz="1600" b="0" dirty="0" smtClean="0">
                        <a:solidFill>
                          <a:schemeClr val="tx1"/>
                        </a:solidFill>
                      </a:endParaRPr>
                    </a:p>
                    <a:p>
                      <a:pPr marL="285750" indent="-285750" algn="ctr">
                        <a:buFont typeface="Wingdings" panose="05000000000000000000" pitchFamily="2" charset="2"/>
                        <a:buChar char="Ø"/>
                      </a:pPr>
                      <a:r>
                        <a:rPr lang="pl-PL" sz="1600" b="0" dirty="0" smtClean="0">
                          <a:solidFill>
                            <a:schemeClr val="tx1"/>
                          </a:solidFill>
                        </a:rPr>
                        <a:t>Partnerstwo podmiotów z różnych sektorów publicznego, prywatnego, obywatelskiego (tzw. III sektor) </a:t>
                      </a:r>
                      <a:endParaRPr lang="pl-PL" sz="1600" b="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 z przynajmniej trzema partnerami – 3 pkt</a:t>
                      </a: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Z dwoma partnerami – 2 pkt</a:t>
                      </a: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Z jednym partnerem – 1 pkt</a:t>
                      </a: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dirty="0" smtClean="0">
                          <a:solidFill>
                            <a:schemeClr val="tx1"/>
                          </a:solidFill>
                        </a:rPr>
                        <a:t>Bez</a:t>
                      </a:r>
                      <a:r>
                        <a:rPr lang="pl-PL" sz="1600" b="0" baseline="0" dirty="0" smtClean="0">
                          <a:solidFill>
                            <a:schemeClr val="tx1"/>
                          </a:solidFill>
                        </a:rPr>
                        <a:t> partnerstwa – 0 pkt</a:t>
                      </a:r>
                    </a:p>
                    <a:p>
                      <a:pPr marL="285750" marR="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l-PL" sz="1600" b="0" baseline="0" dirty="0" smtClean="0">
                          <a:solidFill>
                            <a:schemeClr val="tx1"/>
                          </a:solidFill>
                        </a:rPr>
                        <a:t>Dodatkowo:</a:t>
                      </a: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baseline="0" dirty="0" smtClean="0">
                          <a:solidFill>
                            <a:schemeClr val="tx1"/>
                          </a:solidFill>
                        </a:rPr>
                        <a:t>Partnerzy pochodzą z dwóch sektorów – 1 pkt</a:t>
                      </a:r>
                    </a:p>
                    <a:p>
                      <a:pPr marL="0" marR="0" indent="0" algn="ctr" defTabSz="914400" rtl="0" eaLnBrk="1" fontAlgn="auto" latinLnBrk="0" hangingPunct="1">
                        <a:lnSpc>
                          <a:spcPct val="100000"/>
                        </a:lnSpc>
                        <a:spcBef>
                          <a:spcPts val="0"/>
                        </a:spcBef>
                        <a:spcAft>
                          <a:spcPts val="0"/>
                        </a:spcAft>
                        <a:buClrTx/>
                        <a:buSzTx/>
                        <a:buFontTx/>
                        <a:buNone/>
                        <a:tabLst/>
                        <a:defRPr/>
                      </a:pPr>
                      <a:r>
                        <a:rPr lang="pl-PL" sz="1600" b="0" baseline="0" dirty="0" smtClean="0">
                          <a:solidFill>
                            <a:schemeClr val="tx1"/>
                          </a:solidFill>
                        </a:rPr>
                        <a:t>Partnerzy pochodzą z trzech sektorów – 2 pkt</a:t>
                      </a:r>
                    </a:p>
                  </a:txBody>
                  <a:tcPr anchor="ctr"/>
                </a:tc>
              </a:tr>
              <a:tr h="37029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1" kern="50" dirty="0" smtClean="0">
                          <a:solidFill>
                            <a:schemeClr val="lt1"/>
                          </a:solidFill>
                          <a:effectLst/>
                          <a:latin typeface="+mn-lt"/>
                          <a:ea typeface="+mn-ea"/>
                          <a:cs typeface="+mn-cs"/>
                        </a:rPr>
                        <a:t>Ocena:</a:t>
                      </a:r>
                      <a:r>
                        <a:rPr lang="pl-PL" sz="1600" b="1" kern="1200" baseline="0" dirty="0" smtClean="0">
                          <a:solidFill>
                            <a:schemeClr val="lt1"/>
                          </a:solidFill>
                          <a:effectLst/>
                          <a:latin typeface="+mn-lt"/>
                          <a:ea typeface="+mn-ea"/>
                          <a:cs typeface="+mn-cs"/>
                        </a:rPr>
                        <a:t> </a:t>
                      </a:r>
                      <a:r>
                        <a:rPr lang="pl-PL" sz="1600" b="1" kern="50" dirty="0" smtClean="0">
                          <a:solidFill>
                            <a:schemeClr val="lt1"/>
                          </a:solidFill>
                          <a:effectLst/>
                          <a:latin typeface="+mn-lt"/>
                          <a:ea typeface="+mn-ea"/>
                          <a:cs typeface="+mn-cs"/>
                        </a:rPr>
                        <a:t>max 13,5</a:t>
                      </a:r>
                      <a:r>
                        <a:rPr lang="pl-PL" sz="1600" b="1" kern="50" baseline="0" dirty="0" smtClean="0">
                          <a:solidFill>
                            <a:schemeClr val="lt1"/>
                          </a:solidFill>
                          <a:effectLst/>
                          <a:latin typeface="+mn-lt"/>
                          <a:ea typeface="+mn-ea"/>
                          <a:cs typeface="+mn-cs"/>
                        </a:rPr>
                        <a:t> </a:t>
                      </a:r>
                      <a:r>
                        <a:rPr lang="pl-PL" sz="1600" b="1" kern="50" dirty="0" smtClean="0">
                          <a:solidFill>
                            <a:schemeClr val="lt1"/>
                          </a:solidFill>
                          <a:effectLst/>
                          <a:latin typeface="+mn-lt"/>
                          <a:ea typeface="+mn-ea"/>
                          <a:cs typeface="+mn-cs"/>
                        </a:rPr>
                        <a:t>pkt. – 100%</a:t>
                      </a:r>
                      <a:endParaRPr lang="pl-PL" sz="1600" b="1" kern="1200" dirty="0" smtClean="0">
                        <a:solidFill>
                          <a:schemeClr val="lt1"/>
                        </a:solidFill>
                        <a:effectLst/>
                        <a:latin typeface="+mn-lt"/>
                        <a:ea typeface="Times New Roman" panose="02020603050405020304" pitchFamily="18" charset="0"/>
                        <a:cs typeface="Times New Roman" panose="02020603050405020304" pitchFamily="18" charset="0"/>
                      </a:endParaRPr>
                    </a:p>
                  </a:txBody>
                  <a:tcPr anchor="ctr"/>
                </a:tc>
                <a:tc hMerge="1">
                  <a:txBody>
                    <a:bodyPr/>
                    <a:lstStyle/>
                    <a:p>
                      <a:endParaRPr lang="pl-PL"/>
                    </a:p>
                  </a:txBody>
                  <a:tcPr/>
                </a:tc>
              </a:tr>
            </a:tbl>
          </a:graphicData>
        </a:graphic>
      </p:graphicFrame>
    </p:spTree>
    <p:extLst>
      <p:ext uri="{BB962C8B-B14F-4D97-AF65-F5344CB8AC3E}">
        <p14:creationId xmlns:p14="http://schemas.microsoft.com/office/powerpoint/2010/main" val="2572297390"/>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Symbol zastępczy zawartości 1"/>
          <p:cNvPicPr>
            <a:picLocks noGrp="1" noChangeAspect="1"/>
          </p:cNvPicPr>
          <p:nvPr>
            <p:ph idx="1"/>
          </p:nvPr>
        </p:nvPicPr>
        <p:blipFill>
          <a:blip r:embed="rId3" cstate="print"/>
          <a:srcRect/>
          <a:stretch>
            <a:fillRect/>
          </a:stretch>
        </p:blipFill>
        <p:spPr>
          <a:xfrm>
            <a:off x="4572000" y="260350"/>
            <a:ext cx="4464050" cy="487363"/>
          </a:xfrm>
        </p:spPr>
      </p:pic>
      <p:sp>
        <p:nvSpPr>
          <p:cNvPr id="12291" name="Prostokąt 2"/>
          <p:cNvSpPr>
            <a:spLocks noChangeArrowheads="1"/>
          </p:cNvSpPr>
          <p:nvPr/>
        </p:nvSpPr>
        <p:spPr bwMode="auto">
          <a:xfrm>
            <a:off x="785786" y="1000108"/>
            <a:ext cx="7524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pl-PL" altLang="pl-PL" sz="2000" b="1" dirty="0" smtClean="0">
                <a:latin typeface="+mj-lt"/>
              </a:rPr>
              <a:t>Kryterium 2: </a:t>
            </a:r>
            <a:r>
              <a:rPr lang="pl-PL" sz="2000" b="1" dirty="0" smtClean="0"/>
              <a:t>Wpływ realizacji projektu na realizację wartości docelowej wskaźników monitoringu realizacji celów Strategii ZIT </a:t>
            </a:r>
            <a:r>
              <a:rPr lang="pl-PL" sz="2000" b="1" dirty="0" err="1" smtClean="0"/>
              <a:t>WrOF</a:t>
            </a:r>
            <a:endParaRPr lang="pl-PL" altLang="pl-PL" sz="2000" dirty="0" smtClean="0">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3998642246"/>
              </p:ext>
            </p:extLst>
          </p:nvPr>
        </p:nvGraphicFramePr>
        <p:xfrm>
          <a:off x="539552" y="1714488"/>
          <a:ext cx="8280919" cy="4882808"/>
        </p:xfrm>
        <a:graphic>
          <a:graphicData uri="http://schemas.openxmlformats.org/drawingml/2006/table">
            <a:tbl>
              <a:tblPr firstRow="1" firstCol="1" bandRow="1">
                <a:effectLst>
                  <a:outerShdw blurRad="50800" dist="50800" dir="3240000" sx="102000" sy="102000" algn="ctr" rotWithShape="0">
                    <a:srgbClr val="000000">
                      <a:alpha val="43000"/>
                    </a:srgbClr>
                  </a:outerShdw>
                </a:effectLst>
                <a:tableStyleId>{5C22544A-7EE6-4342-B048-85BDC9FD1C3A}</a:tableStyleId>
              </a:tblPr>
              <a:tblGrid>
                <a:gridCol w="3518096"/>
                <a:gridCol w="4762823"/>
              </a:tblGrid>
              <a:tr h="922424">
                <a:tc>
                  <a:txBody>
                    <a:bodyPr/>
                    <a:lstStyle/>
                    <a:p>
                      <a:pPr algn="ctr">
                        <a:lnSpc>
                          <a:spcPts val="1600"/>
                        </a:lnSpc>
                        <a:spcBef>
                          <a:spcPts val="1000"/>
                        </a:spcBef>
                        <a:spcAft>
                          <a:spcPts val="0"/>
                        </a:spcAft>
                      </a:pPr>
                      <a:r>
                        <a:rPr lang="pl-PL" sz="2000" i="1" kern="50" dirty="0">
                          <a:effectLst/>
                          <a:latin typeface="+mj-lt"/>
                        </a:rPr>
                        <a:t>Wyszczególnienie</a:t>
                      </a:r>
                      <a:endParaRPr lang="pl-PL" sz="2000" i="1"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marL="355600" lvl="1" indent="-273050" algn="ctr">
                        <a:spcBef>
                          <a:spcPts val="1000"/>
                        </a:spcBef>
                        <a:spcAft>
                          <a:spcPts val="0"/>
                        </a:spcAft>
                        <a:buFont typeface="Wingdings" pitchFamily="2" charset="2"/>
                        <a:buNone/>
                      </a:pPr>
                      <a:r>
                        <a:rPr lang="pl-PL" sz="2000" i="1" dirty="0" smtClean="0">
                          <a:solidFill>
                            <a:schemeClr val="bg1"/>
                          </a:solidFill>
                        </a:rPr>
                        <a:t>Liczba</a:t>
                      </a:r>
                      <a:r>
                        <a:rPr lang="pl-PL" sz="2000" i="1" baseline="0" dirty="0" smtClean="0">
                          <a:solidFill>
                            <a:schemeClr val="bg1"/>
                          </a:solidFill>
                        </a:rPr>
                        <a:t> przedsiębiorstw otrzymujących wsparcie (CI 1) [przedsiębiorstwa]</a:t>
                      </a:r>
                      <a:endParaRPr lang="pl-PL" sz="2000" dirty="0" smtClean="0">
                        <a:solidFill>
                          <a:schemeClr val="bg1"/>
                        </a:solidFill>
                      </a:endParaRPr>
                    </a:p>
                  </a:txBody>
                  <a:tcPr marL="68580" marR="68580" marT="0" marB="0" anchor="ctr"/>
                </a:tc>
              </a:tr>
              <a:tr h="409639">
                <a:tc>
                  <a:txBody>
                    <a:bodyPr/>
                    <a:lstStyle/>
                    <a:p>
                      <a:pPr algn="ctr">
                        <a:lnSpc>
                          <a:spcPct val="100000"/>
                        </a:lnSpc>
                        <a:spcBef>
                          <a:spcPts val="1000"/>
                        </a:spcBef>
                        <a:spcAft>
                          <a:spcPts val="0"/>
                        </a:spcAft>
                      </a:pPr>
                      <a:r>
                        <a:rPr lang="pl-PL" sz="2000" kern="50" dirty="0" smtClean="0">
                          <a:effectLst/>
                          <a:latin typeface="+mj-lt"/>
                        </a:rPr>
                        <a:t>Brak</a:t>
                      </a:r>
                      <a:r>
                        <a:rPr lang="pl-PL" sz="2000" kern="50" baseline="0" dirty="0" smtClean="0">
                          <a:effectLst/>
                          <a:latin typeface="+mj-lt"/>
                        </a:rPr>
                        <a:t> wpływu i wpływ nieznaczący</a:t>
                      </a:r>
                      <a:r>
                        <a:rPr lang="pl-PL" sz="2000" kern="50" dirty="0" smtClean="0">
                          <a:effectLst/>
                          <a:latin typeface="+mj-lt"/>
                        </a:rPr>
                        <a:t> </a:t>
                      </a:r>
                      <a:r>
                        <a:rPr lang="pl-PL" sz="2000" kern="50" baseline="0" dirty="0" smtClean="0">
                          <a:effectLst/>
                          <a:latin typeface="+mj-lt"/>
                        </a:rPr>
                        <a:t> </a:t>
                      </a:r>
                      <a:r>
                        <a:rPr lang="pl-PL" sz="2000" kern="50" dirty="0" smtClean="0">
                          <a:effectLst/>
                          <a:latin typeface="+mj-lt"/>
                        </a:rPr>
                        <a:t> </a:t>
                      </a:r>
                      <a:endParaRPr lang="pl-PL" sz="2000"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algn="ctr">
                        <a:lnSpc>
                          <a:spcPct val="115000"/>
                        </a:lnSpc>
                        <a:spcAft>
                          <a:spcPts val="1000"/>
                        </a:spcAft>
                      </a:pPr>
                      <a:r>
                        <a:rPr lang="pl-PL" sz="2000" baseline="0" dirty="0" smtClean="0">
                          <a:latin typeface="+mj-lt"/>
                          <a:ea typeface="Calibri"/>
                          <a:cs typeface="Times New Roman"/>
                        </a:rPr>
                        <a:t>0 wspartych przedsiębiorstw            0 pkt.</a:t>
                      </a:r>
                      <a:endParaRPr lang="pl-PL" sz="2000" dirty="0">
                        <a:latin typeface="+mj-lt"/>
                        <a:ea typeface="Calibri"/>
                        <a:cs typeface="Times New Roman"/>
                      </a:endParaRPr>
                    </a:p>
                  </a:txBody>
                  <a:tcPr marL="45641" marR="45641" marT="0" marB="0" anchor="ctr"/>
                </a:tc>
              </a:tr>
              <a:tr h="477962">
                <a:tc>
                  <a:txBody>
                    <a:bodyPr/>
                    <a:lstStyle/>
                    <a:p>
                      <a:pPr algn="ctr">
                        <a:lnSpc>
                          <a:spcPct val="100000"/>
                        </a:lnSpc>
                        <a:spcBef>
                          <a:spcPts val="1000"/>
                        </a:spcBef>
                        <a:spcAft>
                          <a:spcPts val="0"/>
                        </a:spcAft>
                      </a:pPr>
                      <a:r>
                        <a:rPr lang="pl-PL" sz="2000" kern="50" dirty="0">
                          <a:effectLst/>
                          <a:latin typeface="+mj-lt"/>
                        </a:rPr>
                        <a:t>25% </a:t>
                      </a:r>
                      <a:r>
                        <a:rPr lang="pl-PL" sz="2000" kern="50" dirty="0" smtClean="0">
                          <a:effectLst/>
                          <a:latin typeface="+mj-lt"/>
                        </a:rPr>
                        <a:t>maksymalnej oceny </a:t>
                      </a:r>
                      <a:endParaRPr lang="pl-PL" sz="2000"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algn="ctr">
                        <a:lnSpc>
                          <a:spcPct val="115000"/>
                        </a:lnSpc>
                        <a:spcAft>
                          <a:spcPts val="1000"/>
                        </a:spcAft>
                      </a:pPr>
                      <a:r>
                        <a:rPr lang="pl-PL" sz="2000" baseline="0" dirty="0" smtClean="0">
                          <a:latin typeface="+mj-lt"/>
                          <a:ea typeface="Calibri"/>
                          <a:cs typeface="Times New Roman"/>
                        </a:rPr>
                        <a:t>Od 1 do 14 wspartych przedsiębiorstw      </a:t>
                      </a:r>
                    </a:p>
                    <a:p>
                      <a:pPr algn="ctr">
                        <a:lnSpc>
                          <a:spcPct val="115000"/>
                        </a:lnSpc>
                        <a:spcAft>
                          <a:spcPts val="1000"/>
                        </a:spcAft>
                      </a:pPr>
                      <a:r>
                        <a:rPr lang="pl-PL" sz="2000" baseline="0" dirty="0" smtClean="0">
                          <a:latin typeface="+mj-lt"/>
                          <a:ea typeface="Calibri"/>
                          <a:cs typeface="Times New Roman"/>
                        </a:rPr>
                        <a:t>2,7 pkt.</a:t>
                      </a:r>
                      <a:endParaRPr lang="pl-PL" sz="2000" dirty="0">
                        <a:latin typeface="+mj-lt"/>
                        <a:ea typeface="Calibri"/>
                        <a:cs typeface="Times New Roman"/>
                      </a:endParaRPr>
                    </a:p>
                  </a:txBody>
                  <a:tcPr marL="45641" marR="45641" marT="0" marB="0" anchor="ctr"/>
                </a:tc>
              </a:tr>
              <a:tr h="502314">
                <a:tc>
                  <a:txBody>
                    <a:bodyPr/>
                    <a:lstStyle/>
                    <a:p>
                      <a:pPr algn="ctr">
                        <a:lnSpc>
                          <a:spcPct val="100000"/>
                        </a:lnSpc>
                        <a:spcBef>
                          <a:spcPts val="1000"/>
                        </a:spcBef>
                        <a:spcAft>
                          <a:spcPts val="0"/>
                        </a:spcAft>
                      </a:pPr>
                      <a:r>
                        <a:rPr lang="pl-PL" sz="2000" kern="50" dirty="0">
                          <a:effectLst/>
                          <a:latin typeface="+mj-lt"/>
                        </a:rPr>
                        <a:t>50% maksymalnej oceny </a:t>
                      </a:r>
                      <a:endParaRPr lang="pl-PL" sz="2000"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algn="ctr">
                        <a:lnSpc>
                          <a:spcPct val="115000"/>
                        </a:lnSpc>
                        <a:spcAft>
                          <a:spcPts val="1000"/>
                        </a:spcAft>
                      </a:pPr>
                      <a:r>
                        <a:rPr lang="pl-PL" sz="2000" dirty="0" smtClean="0">
                          <a:latin typeface="+mj-lt"/>
                          <a:ea typeface="Calibri"/>
                          <a:cs typeface="Times New Roman"/>
                        </a:rPr>
                        <a:t>Od</a:t>
                      </a:r>
                      <a:r>
                        <a:rPr lang="pl-PL" sz="2000" baseline="0" dirty="0" smtClean="0">
                          <a:latin typeface="+mj-lt"/>
                          <a:ea typeface="Calibri"/>
                          <a:cs typeface="Times New Roman"/>
                        </a:rPr>
                        <a:t> 15 do 28 wspartych przedsiębiorstw</a:t>
                      </a:r>
                      <a:r>
                        <a:rPr lang="pl-PL" sz="2000" dirty="0" smtClean="0">
                          <a:latin typeface="+mj-lt"/>
                          <a:ea typeface="Calibri"/>
                          <a:cs typeface="Times New Roman"/>
                        </a:rPr>
                        <a:t>        </a:t>
                      </a:r>
                      <a:r>
                        <a:rPr lang="pl-PL" sz="2000" baseline="0" dirty="0" smtClean="0">
                          <a:latin typeface="+mj-lt"/>
                          <a:ea typeface="Calibri"/>
                          <a:cs typeface="Times New Roman"/>
                        </a:rPr>
                        <a:t>     </a:t>
                      </a:r>
                      <a:r>
                        <a:rPr lang="pl-PL" sz="2000" dirty="0" smtClean="0">
                          <a:latin typeface="+mj-lt"/>
                          <a:ea typeface="Calibri"/>
                          <a:cs typeface="Times New Roman"/>
                        </a:rPr>
                        <a:t> 5,4 pkt.</a:t>
                      </a:r>
                      <a:endParaRPr lang="pl-PL" sz="2000" dirty="0">
                        <a:latin typeface="+mj-lt"/>
                        <a:ea typeface="Calibri"/>
                        <a:cs typeface="Times New Roman"/>
                      </a:endParaRPr>
                    </a:p>
                  </a:txBody>
                  <a:tcPr marL="45641" marR="45641" marT="0" marB="0" anchor="ctr"/>
                </a:tc>
              </a:tr>
              <a:tr h="477962">
                <a:tc>
                  <a:txBody>
                    <a:bodyPr/>
                    <a:lstStyle/>
                    <a:p>
                      <a:pPr algn="ctr">
                        <a:lnSpc>
                          <a:spcPct val="100000"/>
                        </a:lnSpc>
                        <a:spcBef>
                          <a:spcPts val="1000"/>
                        </a:spcBef>
                        <a:spcAft>
                          <a:spcPts val="0"/>
                        </a:spcAft>
                      </a:pPr>
                      <a:r>
                        <a:rPr lang="pl-PL" sz="2000" kern="50" dirty="0">
                          <a:effectLst/>
                          <a:latin typeface="+mj-lt"/>
                        </a:rPr>
                        <a:t>100% maksymalnej oceny </a:t>
                      </a:r>
                      <a:endParaRPr lang="pl-PL" sz="2000"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algn="ctr">
                        <a:lnSpc>
                          <a:spcPct val="115000"/>
                        </a:lnSpc>
                        <a:spcAft>
                          <a:spcPts val="1000"/>
                        </a:spcAft>
                      </a:pPr>
                      <a:r>
                        <a:rPr lang="pl-PL" sz="2000" dirty="0" smtClean="0">
                          <a:latin typeface="+mj-lt"/>
                          <a:ea typeface="Calibri"/>
                          <a:cs typeface="Times New Roman"/>
                        </a:rPr>
                        <a:t>Od</a:t>
                      </a:r>
                      <a:r>
                        <a:rPr lang="pl-PL" sz="2000" baseline="0" dirty="0" smtClean="0">
                          <a:latin typeface="+mj-lt"/>
                          <a:ea typeface="Calibri"/>
                          <a:cs typeface="Times New Roman"/>
                        </a:rPr>
                        <a:t> 29 lub powyżej 29 wspartych przedsiębiorstw</a:t>
                      </a:r>
                      <a:r>
                        <a:rPr lang="pl-PL" sz="2000" dirty="0" smtClean="0">
                          <a:latin typeface="+mj-lt"/>
                          <a:ea typeface="Calibri"/>
                          <a:cs typeface="Times New Roman"/>
                        </a:rPr>
                        <a:t>            10,8pkt.</a:t>
                      </a:r>
                      <a:endParaRPr lang="pl-PL" sz="2000" dirty="0">
                        <a:latin typeface="+mj-lt"/>
                        <a:ea typeface="Calibri"/>
                        <a:cs typeface="Times New Roman"/>
                      </a:endParaRPr>
                    </a:p>
                  </a:txBody>
                  <a:tcPr marL="45641" marR="45641" marT="0" marB="0" anchor="ctr"/>
                </a:tc>
              </a:tr>
              <a:tr h="521413">
                <a:tc>
                  <a:txBody>
                    <a:bodyPr/>
                    <a:lstStyle/>
                    <a:p>
                      <a:pPr algn="ctr">
                        <a:lnSpc>
                          <a:spcPct val="100000"/>
                        </a:lnSpc>
                        <a:spcBef>
                          <a:spcPts val="1000"/>
                        </a:spcBef>
                        <a:spcAft>
                          <a:spcPts val="0"/>
                        </a:spcAft>
                      </a:pPr>
                      <a:r>
                        <a:rPr lang="pl-PL" sz="2000" b="1" kern="50" dirty="0">
                          <a:effectLst/>
                          <a:latin typeface="+mj-lt"/>
                        </a:rPr>
                        <a:t>Waga danego wskaźnika</a:t>
                      </a:r>
                      <a:endParaRPr lang="pl-PL" sz="2000" b="1" dirty="0">
                        <a:effectLst/>
                        <a:latin typeface="+mj-lt"/>
                        <a:ea typeface="Times New Roman" panose="02020603050405020304" pitchFamily="18" charset="0"/>
                        <a:cs typeface="Times New Roman" panose="02020603050405020304" pitchFamily="18" charset="0"/>
                      </a:endParaRPr>
                    </a:p>
                  </a:txBody>
                  <a:tcPr marL="52690" marR="52690" marT="0" marB="0" anchor="ctr"/>
                </a:tc>
                <a:tc>
                  <a:txBody>
                    <a:bodyPr/>
                    <a:lstStyle/>
                    <a:p>
                      <a:pPr algn="ctr">
                        <a:lnSpc>
                          <a:spcPct val="115000"/>
                        </a:lnSpc>
                        <a:spcAft>
                          <a:spcPts val="1000"/>
                        </a:spcAft>
                      </a:pPr>
                      <a:r>
                        <a:rPr lang="pl-PL" sz="2000" dirty="0" smtClean="0">
                          <a:latin typeface="+mj-lt"/>
                          <a:ea typeface="Calibri"/>
                          <a:cs typeface="Times New Roman"/>
                        </a:rPr>
                        <a:t>100%</a:t>
                      </a:r>
                      <a:endParaRPr lang="pl-PL" sz="2000" dirty="0">
                        <a:latin typeface="+mj-lt"/>
                        <a:ea typeface="Calibri"/>
                        <a:cs typeface="Times New Roman"/>
                      </a:endParaRPr>
                    </a:p>
                  </a:txBody>
                  <a:tcPr marL="45641" marR="45641" marT="0" marB="0" anchor="ctr"/>
                </a:tc>
              </a:tr>
              <a:tr h="660973">
                <a:tc gridSpan="2">
                  <a:txBody>
                    <a:bodyPr/>
                    <a:lstStyle/>
                    <a:p>
                      <a:pPr algn="ctr">
                        <a:lnSpc>
                          <a:spcPct val="100000"/>
                        </a:lnSpc>
                        <a:spcBef>
                          <a:spcPts val="1000"/>
                        </a:spcBef>
                        <a:spcAft>
                          <a:spcPts val="0"/>
                        </a:spcAft>
                      </a:pPr>
                      <a:r>
                        <a:rPr lang="pl-PL" sz="2000" b="1" kern="50" dirty="0" smtClean="0">
                          <a:effectLst/>
                          <a:latin typeface="+mj-lt"/>
                        </a:rPr>
                        <a:t>Ocena:</a:t>
                      </a:r>
                      <a:r>
                        <a:rPr lang="pl-PL" sz="2000" b="1" kern="1200" baseline="0" dirty="0">
                          <a:effectLst/>
                          <a:latin typeface="+mj-lt"/>
                        </a:rPr>
                        <a:t> </a:t>
                      </a:r>
                      <a:r>
                        <a:rPr lang="pl-PL" sz="2000" b="1" kern="50" dirty="0" smtClean="0">
                          <a:effectLst/>
                          <a:latin typeface="+mj-lt"/>
                        </a:rPr>
                        <a:t>max 10,8 </a:t>
                      </a:r>
                      <a:r>
                        <a:rPr lang="pl-PL" sz="2000" b="1" kern="50" dirty="0">
                          <a:effectLst/>
                          <a:latin typeface="+mj-lt"/>
                        </a:rPr>
                        <a:t>pkt. – 100</a:t>
                      </a:r>
                      <a:r>
                        <a:rPr lang="pl-PL" sz="2000" b="1" kern="50" dirty="0" smtClean="0">
                          <a:effectLst/>
                          <a:latin typeface="+mj-lt"/>
                        </a:rPr>
                        <a:t>%</a:t>
                      </a:r>
                      <a:endParaRPr lang="pl-PL" sz="2000" b="1" dirty="0">
                        <a:effectLst/>
                        <a:latin typeface="+mj-lt"/>
                        <a:ea typeface="Times New Roman" panose="02020603050405020304" pitchFamily="18" charset="0"/>
                        <a:cs typeface="Times New Roman" panose="02020603050405020304" pitchFamily="18" charset="0"/>
                      </a:endParaRPr>
                    </a:p>
                  </a:txBody>
                  <a:tcPr marL="52690" marR="52690" marT="0" marB="0" anchor="ctr"/>
                </a:tc>
                <a:tc hMerge="1">
                  <a:txBody>
                    <a:bodyPr/>
                    <a:lstStyle/>
                    <a:p>
                      <a:pPr algn="ctr">
                        <a:lnSpc>
                          <a:spcPct val="115000"/>
                        </a:lnSpc>
                        <a:spcAft>
                          <a:spcPts val="1000"/>
                        </a:spcAft>
                      </a:pPr>
                      <a:endParaRPr lang="pl-PL" sz="2000" dirty="0">
                        <a:latin typeface="+mj-lt"/>
                        <a:ea typeface="Calibri"/>
                        <a:cs typeface="Times New Roman"/>
                      </a:endParaRPr>
                    </a:p>
                  </a:txBody>
                  <a:tcPr marL="45641" marR="45641" marT="0" marB="0" anchor="ctr"/>
                </a:tc>
              </a:tr>
            </a:tbl>
          </a:graphicData>
        </a:graphic>
      </p:graphicFrame>
      <p:sp>
        <p:nvSpPr>
          <p:cNvPr id="13" name="Strzałka w prawo 12"/>
          <p:cNvSpPr/>
          <p:nvPr/>
        </p:nvSpPr>
        <p:spPr>
          <a:xfrm>
            <a:off x="5616116" y="3881718"/>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prawo 13"/>
          <p:cNvSpPr/>
          <p:nvPr/>
        </p:nvSpPr>
        <p:spPr>
          <a:xfrm flipV="1">
            <a:off x="5616116" y="4587960"/>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Strzałka w prawo 14"/>
          <p:cNvSpPr/>
          <p:nvPr/>
        </p:nvSpPr>
        <p:spPr>
          <a:xfrm>
            <a:off x="7380312" y="2949385"/>
            <a:ext cx="36004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Strzałka w prawo 15"/>
          <p:cNvSpPr/>
          <p:nvPr/>
        </p:nvSpPr>
        <p:spPr>
          <a:xfrm>
            <a:off x="6551997" y="5229200"/>
            <a:ext cx="50405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2976279255"/>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Prostokąt 2"/>
          <p:cNvSpPr>
            <a:spLocks noChangeArrowheads="1"/>
          </p:cNvSpPr>
          <p:nvPr/>
        </p:nvSpPr>
        <p:spPr bwMode="auto">
          <a:xfrm>
            <a:off x="642910" y="928670"/>
            <a:ext cx="75247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pl-PL" altLang="pl-PL" sz="2000" b="1" dirty="0" smtClean="0">
                <a:latin typeface="+mj-lt"/>
              </a:rPr>
              <a:t>Kryterium </a:t>
            </a:r>
            <a:r>
              <a:rPr lang="pl-PL" altLang="pl-PL" sz="2000" b="1" dirty="0">
                <a:latin typeface="+mj-lt"/>
              </a:rPr>
              <a:t>3</a:t>
            </a:r>
            <a:r>
              <a:rPr lang="pl-PL" altLang="pl-PL" sz="2000" b="1" dirty="0" smtClean="0">
                <a:latin typeface="+mj-lt"/>
              </a:rPr>
              <a:t>: </a:t>
            </a:r>
            <a:r>
              <a:rPr lang="pl-PL" sz="2000" b="1" dirty="0" smtClean="0">
                <a:latin typeface="+mj-lt"/>
              </a:rPr>
              <a:t>Komplementarny charakter projektu</a:t>
            </a:r>
            <a:r>
              <a:rPr lang="pl-PL" altLang="pl-PL" sz="1600" dirty="0" smtClean="0">
                <a:latin typeface="+mj-lt"/>
              </a:rPr>
              <a:t>	</a:t>
            </a:r>
          </a:p>
        </p:txBody>
      </p:sp>
      <p:sp>
        <p:nvSpPr>
          <p:cNvPr id="5" name="pole tekstowe 4"/>
          <p:cNvSpPr txBox="1"/>
          <p:nvPr/>
        </p:nvSpPr>
        <p:spPr>
          <a:xfrm>
            <a:off x="179512" y="4500570"/>
            <a:ext cx="8856538" cy="1938992"/>
          </a:xfrm>
          <a:prstGeom prst="rect">
            <a:avLst/>
          </a:prstGeom>
          <a:solidFill>
            <a:schemeClr val="accent1"/>
          </a:solidFill>
          <a:effectLst>
            <a:outerShdw blurRad="50800" dist="50800" dir="3240000" sx="102000" sy="102000" algn="ctr" rotWithShape="0">
              <a:srgbClr val="000000">
                <a:alpha val="43000"/>
              </a:srgbClr>
            </a:outerShdw>
          </a:effectLst>
        </p:spPr>
        <p:txBody>
          <a:bodyPr wrap="square" rtlCol="0">
            <a:spAutoFit/>
          </a:bodyPr>
          <a:lstStyle/>
          <a:p>
            <a:pPr marL="180975" indent="-180975">
              <a:lnSpc>
                <a:spcPct val="150000"/>
              </a:lnSpc>
              <a:buFont typeface="Wingdings" pitchFamily="2" charset="2"/>
              <a:buChar char="ü"/>
            </a:pPr>
            <a:r>
              <a:rPr lang="pl-PL" sz="1600" dirty="0" smtClean="0">
                <a:solidFill>
                  <a:schemeClr val="bg1"/>
                </a:solidFill>
              </a:rPr>
              <a:t>Projekty komplementarne mogą polegać na:</a:t>
            </a:r>
          </a:p>
          <a:p>
            <a:pPr marL="265113" indent="-84138">
              <a:lnSpc>
                <a:spcPct val="150000"/>
              </a:lnSpc>
              <a:buFont typeface="Wingdings" pitchFamily="2" charset="2"/>
              <a:buChar char="Ø"/>
            </a:pPr>
            <a:r>
              <a:rPr lang="pl-PL" sz="1600" dirty="0" smtClean="0">
                <a:solidFill>
                  <a:schemeClr val="bg1"/>
                </a:solidFill>
              </a:rPr>
              <a:t>wykorzystaniu </a:t>
            </a:r>
            <a:r>
              <a:rPr lang="pl-PL" sz="1600" b="1" dirty="0" smtClean="0">
                <a:solidFill>
                  <a:schemeClr val="bg1"/>
                </a:solidFill>
              </a:rPr>
              <a:t>efektów realizacji </a:t>
            </a:r>
            <a:r>
              <a:rPr lang="pl-PL" sz="1600" dirty="0" smtClean="0">
                <a:solidFill>
                  <a:schemeClr val="bg1"/>
                </a:solidFill>
              </a:rPr>
              <a:t>innego projektu;</a:t>
            </a:r>
          </a:p>
          <a:p>
            <a:pPr marL="265113" indent="-84138">
              <a:lnSpc>
                <a:spcPct val="150000"/>
              </a:lnSpc>
              <a:buFont typeface="Wingdings" pitchFamily="2" charset="2"/>
              <a:buChar char="Ø"/>
            </a:pPr>
            <a:r>
              <a:rPr lang="pl-PL" sz="1600" dirty="0" smtClean="0">
                <a:solidFill>
                  <a:schemeClr val="bg1"/>
                </a:solidFill>
              </a:rPr>
              <a:t>wzmocnieniu  </a:t>
            </a:r>
            <a:r>
              <a:rPr lang="pl-PL" sz="1600" b="1" dirty="0" smtClean="0">
                <a:solidFill>
                  <a:schemeClr val="bg1"/>
                </a:solidFill>
              </a:rPr>
              <a:t>trwałości efektów </a:t>
            </a:r>
            <a:r>
              <a:rPr lang="pl-PL" sz="1600" dirty="0" smtClean="0">
                <a:solidFill>
                  <a:schemeClr val="bg1"/>
                </a:solidFill>
              </a:rPr>
              <a:t>jednego przedsięwzięcia realizacją drugiego;</a:t>
            </a:r>
          </a:p>
          <a:p>
            <a:pPr marL="361950" indent="-180975">
              <a:buFont typeface="Wingdings" pitchFamily="2" charset="2"/>
              <a:buChar char="Ø"/>
            </a:pPr>
            <a:r>
              <a:rPr lang="pl-PL" sz="1600" dirty="0" smtClean="0">
                <a:solidFill>
                  <a:schemeClr val="bg1"/>
                </a:solidFill>
              </a:rPr>
              <a:t>bardziej kompleksowym potraktowaniem problemu, m.in. poprzez zaadresowanie projektu do tej samej grupy docelowej, tego samego beneficjenta, tego samego terytorium </a:t>
            </a:r>
            <a:r>
              <a:rPr lang="pl-PL" sz="1600" dirty="0" err="1" smtClean="0">
                <a:solidFill>
                  <a:schemeClr val="bg1"/>
                </a:solidFill>
              </a:rPr>
              <a:t>itp</a:t>
            </a:r>
            <a:r>
              <a:rPr lang="pl-PL" sz="1600" dirty="0" smtClean="0">
                <a:solidFill>
                  <a:schemeClr val="bg1"/>
                </a:solidFill>
              </a:rPr>
              <a:t>;</a:t>
            </a:r>
          </a:p>
          <a:p>
            <a:pPr marL="361950" indent="-180975">
              <a:buFont typeface="Wingdings" pitchFamily="2" charset="2"/>
              <a:buChar char="Ø"/>
            </a:pPr>
            <a:r>
              <a:rPr lang="pl-PL" sz="1600" dirty="0">
                <a:solidFill>
                  <a:schemeClr val="bg1"/>
                </a:solidFill>
              </a:rPr>
              <a:t>u</a:t>
            </a:r>
            <a:r>
              <a:rPr lang="pl-PL" sz="1600" dirty="0" smtClean="0">
                <a:solidFill>
                  <a:schemeClr val="bg1"/>
                </a:solidFill>
              </a:rPr>
              <a:t>zależnieniem realizacji jednego projektu od przeprowadzenia innego przedsięwzięcia.</a:t>
            </a:r>
          </a:p>
        </p:txBody>
      </p:sp>
      <p:sp>
        <p:nvSpPr>
          <p:cNvPr id="7" name="pole tekstowe 6"/>
          <p:cNvSpPr txBox="1"/>
          <p:nvPr/>
        </p:nvSpPr>
        <p:spPr>
          <a:xfrm>
            <a:off x="179512" y="3571876"/>
            <a:ext cx="8856538" cy="923330"/>
          </a:xfrm>
          <a:prstGeom prst="rect">
            <a:avLst/>
          </a:prstGeom>
          <a:solidFill>
            <a:schemeClr val="accent1"/>
          </a:solidFill>
          <a:effectLst>
            <a:outerShdw blurRad="50800" dist="50800" dir="3240000" sx="102000" sy="102000" algn="ctr" rotWithShape="0">
              <a:srgbClr val="000000">
                <a:alpha val="43000"/>
              </a:srgbClr>
            </a:outerShdw>
          </a:effectLst>
        </p:spPr>
        <p:txBody>
          <a:bodyPr wrap="square" rtlCol="0">
            <a:spAutoFit/>
          </a:bodyPr>
          <a:lstStyle/>
          <a:p>
            <a:pPr algn="just"/>
            <a:r>
              <a:rPr lang="pl-PL" dirty="0" smtClean="0">
                <a:solidFill>
                  <a:schemeClr val="bg1"/>
                </a:solidFill>
              </a:rPr>
              <a:t>W ramach tego kryterium będzie weryfikowane, </a:t>
            </a:r>
            <a:r>
              <a:rPr lang="pl-PL" b="1" dirty="0" smtClean="0">
                <a:solidFill>
                  <a:schemeClr val="bg1"/>
                </a:solidFill>
              </a:rPr>
              <a:t>czy istnieją projekty powiązane </a:t>
            </a:r>
            <a:r>
              <a:rPr lang="pl-PL" dirty="0" smtClean="0">
                <a:solidFill>
                  <a:schemeClr val="bg1"/>
                </a:solidFill>
              </a:rPr>
              <a:t>ze zgłoszonym projektem, które zostały zrealizowane, bądź są w trakcie realizacji na terenie danego ZIT i zostały sfinansowane ze środków publicznych zewnętrznych. </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994720670"/>
              </p:ext>
            </p:extLst>
          </p:nvPr>
        </p:nvGraphicFramePr>
        <p:xfrm>
          <a:off x="179512" y="1285860"/>
          <a:ext cx="8856538" cy="2251509"/>
        </p:xfrm>
        <a:graphic>
          <a:graphicData uri="http://schemas.openxmlformats.org/drawingml/2006/table">
            <a:tbl>
              <a:tblPr firstRow="1" firstCol="1" bandRow="1">
                <a:effectLst>
                  <a:outerShdw blurRad="50800" dist="50800" dir="3240000" sx="102000" sy="102000" algn="ctr" rotWithShape="0">
                    <a:srgbClr val="000000">
                      <a:alpha val="43000"/>
                    </a:srgbClr>
                  </a:outerShdw>
                </a:effectLst>
                <a:tableStyleId>{5C22544A-7EE6-4342-B048-85BDC9FD1C3A}</a:tableStyleId>
              </a:tblPr>
              <a:tblGrid>
                <a:gridCol w="2921745"/>
                <a:gridCol w="5934793"/>
              </a:tblGrid>
              <a:tr h="278157">
                <a:tc>
                  <a:txBody>
                    <a:bodyPr/>
                    <a:lstStyle/>
                    <a:p>
                      <a:pPr algn="ctr">
                        <a:lnSpc>
                          <a:spcPts val="1600"/>
                        </a:lnSpc>
                        <a:spcBef>
                          <a:spcPts val="1000"/>
                        </a:spcBef>
                        <a:spcAft>
                          <a:spcPts val="0"/>
                        </a:spcAft>
                      </a:pPr>
                      <a:r>
                        <a:rPr lang="pl-PL" sz="1800" kern="50" dirty="0">
                          <a:effectLst/>
                        </a:rPr>
                        <a:t>Punktacja</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c>
                  <a:txBody>
                    <a:bodyPr/>
                    <a:lstStyle/>
                    <a:p>
                      <a:pPr algn="l">
                        <a:lnSpc>
                          <a:spcPts val="1600"/>
                        </a:lnSpc>
                        <a:spcBef>
                          <a:spcPts val="1000"/>
                        </a:spcBef>
                        <a:spcAft>
                          <a:spcPts val="0"/>
                        </a:spcAft>
                      </a:pPr>
                      <a:r>
                        <a:rPr lang="pl-PL" sz="1800" kern="50" dirty="0" smtClean="0">
                          <a:effectLst/>
                        </a:rPr>
                        <a:t>Komplementarność</a:t>
                      </a:r>
                      <a:r>
                        <a:rPr lang="pl-PL" sz="1800" kern="50" dirty="0">
                          <a:effectLst/>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r>
              <a:tr h="285601">
                <a:tc>
                  <a:txBody>
                    <a:bodyPr/>
                    <a:lstStyle/>
                    <a:p>
                      <a:pPr algn="ctr">
                        <a:lnSpc>
                          <a:spcPts val="1600"/>
                        </a:lnSpc>
                        <a:spcBef>
                          <a:spcPts val="1000"/>
                        </a:spcBef>
                        <a:spcAft>
                          <a:spcPts val="0"/>
                        </a:spcAft>
                      </a:pPr>
                      <a:r>
                        <a:rPr lang="pl-PL" sz="1800" kern="50" dirty="0" smtClean="0">
                          <a:effectLst/>
                        </a:rPr>
                        <a:t>0 pkt</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c>
                  <a:txBody>
                    <a:bodyPr/>
                    <a:lstStyle/>
                    <a:p>
                      <a:pPr algn="just">
                        <a:lnSpc>
                          <a:spcPts val="1600"/>
                        </a:lnSpc>
                        <a:spcBef>
                          <a:spcPts val="1000"/>
                        </a:spcBef>
                        <a:spcAft>
                          <a:spcPts val="0"/>
                        </a:spcAft>
                      </a:pPr>
                      <a:r>
                        <a:rPr lang="pl-PL" sz="1800" kern="50" dirty="0">
                          <a:effectLst/>
                        </a:rPr>
                        <a:t>Brak komplementarności</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r>
              <a:tr h="427254">
                <a:tc>
                  <a:txBody>
                    <a:bodyPr/>
                    <a:lstStyle/>
                    <a:p>
                      <a:pPr algn="ctr">
                        <a:lnSpc>
                          <a:spcPts val="1600"/>
                        </a:lnSpc>
                        <a:spcBef>
                          <a:spcPts val="1000"/>
                        </a:spcBef>
                        <a:spcAft>
                          <a:spcPts val="0"/>
                        </a:spcAft>
                      </a:pPr>
                      <a:r>
                        <a:rPr lang="pl-PL" sz="1800" kern="50" dirty="0" smtClean="0">
                          <a:effectLst/>
                        </a:rPr>
                        <a:t>25 % </a:t>
                      </a:r>
                      <a:r>
                        <a:rPr lang="pl-PL" sz="1800" kern="50" dirty="0" err="1" smtClean="0">
                          <a:effectLst/>
                        </a:rPr>
                        <a:t>max</a:t>
                      </a:r>
                      <a:r>
                        <a:rPr lang="pl-PL" sz="1800" kern="50" dirty="0" smtClean="0">
                          <a:effectLst/>
                        </a:rPr>
                        <a:t>. oceny: 0,675 </a:t>
                      </a:r>
                      <a:r>
                        <a:rPr lang="pl-PL" sz="1800" kern="50" dirty="0">
                          <a:effectLst/>
                        </a:rPr>
                        <a:t>pkt</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c>
                  <a:txBody>
                    <a:bodyPr/>
                    <a:lstStyle/>
                    <a:p>
                      <a:pPr algn="just">
                        <a:lnSpc>
                          <a:spcPts val="1600"/>
                        </a:lnSpc>
                        <a:spcBef>
                          <a:spcPts val="1000"/>
                        </a:spcBef>
                        <a:spcAft>
                          <a:spcPts val="0"/>
                        </a:spcAft>
                      </a:pPr>
                      <a:r>
                        <a:rPr lang="pl-PL" sz="1800" kern="50" dirty="0">
                          <a:effectLst/>
                        </a:rPr>
                        <a:t>Projekt komplementarny z co najmniej </a:t>
                      </a:r>
                      <a:r>
                        <a:rPr lang="pl-PL" sz="1800" b="1" kern="50" dirty="0" smtClean="0">
                          <a:effectLst/>
                        </a:rPr>
                        <a:t>jednym</a:t>
                      </a:r>
                      <a:r>
                        <a:rPr lang="pl-PL" sz="1800" kern="50" dirty="0" smtClean="0">
                          <a:effectLst/>
                        </a:rPr>
                        <a:t> projektem,</a:t>
                      </a:r>
                    </a:p>
                  </a:txBody>
                  <a:tcPr marL="58728" marR="58728" marT="0" marB="0" anchor="ctr"/>
                </a:tc>
              </a:tr>
              <a:tr h="500066">
                <a:tc>
                  <a:txBody>
                    <a:bodyPr/>
                    <a:lstStyle/>
                    <a:p>
                      <a:pPr algn="ctr">
                        <a:lnSpc>
                          <a:spcPts val="1600"/>
                        </a:lnSpc>
                        <a:spcBef>
                          <a:spcPts val="1000"/>
                        </a:spcBef>
                        <a:spcAft>
                          <a:spcPts val="0"/>
                        </a:spcAft>
                      </a:pPr>
                      <a:r>
                        <a:rPr lang="pl-PL" sz="1800" kern="50" dirty="0" smtClean="0">
                          <a:effectLst/>
                        </a:rPr>
                        <a:t>50 % </a:t>
                      </a:r>
                      <a:r>
                        <a:rPr lang="pl-PL" sz="1800" kern="50" dirty="0" err="1" smtClean="0">
                          <a:effectLst/>
                        </a:rPr>
                        <a:t>max</a:t>
                      </a:r>
                      <a:r>
                        <a:rPr lang="pl-PL" sz="1800" kern="50" dirty="0" smtClean="0">
                          <a:effectLst/>
                        </a:rPr>
                        <a:t>. oceny: 1,35 pkt</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c>
                  <a:txBody>
                    <a:bodyPr/>
                    <a:lstStyle/>
                    <a:p>
                      <a:pPr algn="just">
                        <a:lnSpc>
                          <a:spcPts val="1600"/>
                        </a:lnSpc>
                        <a:spcBef>
                          <a:spcPts val="1000"/>
                        </a:spcBef>
                        <a:spcAft>
                          <a:spcPts val="0"/>
                        </a:spcAft>
                      </a:pPr>
                      <a:r>
                        <a:rPr lang="pl-PL" sz="1800" kern="50" dirty="0">
                          <a:effectLst/>
                        </a:rPr>
                        <a:t>Projekt komplementarny z co najmniej </a:t>
                      </a:r>
                      <a:r>
                        <a:rPr lang="pl-PL" sz="1800" b="1" kern="50" dirty="0" smtClean="0">
                          <a:effectLst/>
                        </a:rPr>
                        <a:t>dwoma</a:t>
                      </a:r>
                      <a:r>
                        <a:rPr lang="pl-PL" sz="1800" kern="50" dirty="0" smtClean="0">
                          <a:effectLst/>
                        </a:rPr>
                        <a:t> </a:t>
                      </a:r>
                      <a:r>
                        <a:rPr lang="pl-PL" sz="1800" kern="50" dirty="0">
                          <a:effectLst/>
                        </a:rPr>
                        <a:t>projektami, </a:t>
                      </a:r>
                      <a:r>
                        <a:rPr lang="pl-PL" sz="1800" kern="50" dirty="0" smtClean="0">
                          <a:effectLst/>
                        </a:rPr>
                        <a:t/>
                      </a:r>
                      <a:br>
                        <a:rPr lang="pl-PL" sz="1800" kern="50" dirty="0" smtClean="0">
                          <a:effectLst/>
                        </a:rPr>
                      </a:b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r>
              <a:tr h="460302">
                <a:tc>
                  <a:txBody>
                    <a:bodyPr/>
                    <a:lstStyle/>
                    <a:p>
                      <a:pPr algn="ctr">
                        <a:lnSpc>
                          <a:spcPts val="1600"/>
                        </a:lnSpc>
                        <a:spcBef>
                          <a:spcPts val="1000"/>
                        </a:spcBef>
                        <a:spcAft>
                          <a:spcPts val="0"/>
                        </a:spcAft>
                      </a:pPr>
                      <a:r>
                        <a:rPr lang="pl-PL" sz="1800" kern="50" dirty="0" smtClean="0">
                          <a:effectLst/>
                        </a:rPr>
                        <a:t>100</a:t>
                      </a:r>
                      <a:r>
                        <a:rPr lang="pl-PL" sz="1800" kern="50" baseline="0" dirty="0" smtClean="0">
                          <a:effectLst/>
                        </a:rPr>
                        <a:t> </a:t>
                      </a:r>
                      <a:r>
                        <a:rPr lang="pl-PL" sz="1800" kern="50" dirty="0" smtClean="0">
                          <a:effectLst/>
                        </a:rPr>
                        <a:t>% </a:t>
                      </a:r>
                      <a:r>
                        <a:rPr lang="pl-PL" sz="1800" kern="50" dirty="0" err="1" smtClean="0">
                          <a:effectLst/>
                        </a:rPr>
                        <a:t>max</a:t>
                      </a:r>
                      <a:r>
                        <a:rPr lang="pl-PL" sz="1800" kern="50" dirty="0" smtClean="0">
                          <a:effectLst/>
                        </a:rPr>
                        <a:t>. oceny: 2,70 </a:t>
                      </a:r>
                      <a:r>
                        <a:rPr lang="pl-PL" sz="1800" kern="50" dirty="0">
                          <a:effectLst/>
                        </a:rPr>
                        <a:t>pkt</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c>
                  <a:txBody>
                    <a:bodyPr/>
                    <a:lstStyle/>
                    <a:p>
                      <a:pPr algn="just">
                        <a:lnSpc>
                          <a:spcPts val="1600"/>
                        </a:lnSpc>
                        <a:spcBef>
                          <a:spcPts val="1000"/>
                        </a:spcBef>
                        <a:spcAft>
                          <a:spcPts val="0"/>
                        </a:spcAft>
                      </a:pPr>
                      <a:r>
                        <a:rPr lang="pl-PL" sz="1800" kern="50" dirty="0">
                          <a:effectLst/>
                        </a:rPr>
                        <a:t>Projekt komplementarny z co najmniej </a:t>
                      </a:r>
                      <a:r>
                        <a:rPr lang="pl-PL" sz="1800" b="1" kern="50" dirty="0" smtClean="0">
                          <a:effectLst/>
                        </a:rPr>
                        <a:t>czteroma </a:t>
                      </a:r>
                      <a:r>
                        <a:rPr lang="pl-PL" sz="1800" kern="50" dirty="0">
                          <a:effectLst/>
                        </a:rPr>
                        <a:t>projektami, </a:t>
                      </a:r>
                      <a:r>
                        <a:rPr lang="pl-PL" sz="1800" kern="50" dirty="0" smtClean="0">
                          <a:effectLst/>
                        </a:rPr>
                        <a:t/>
                      </a:r>
                      <a:br>
                        <a:rPr lang="pl-PL" sz="1800" kern="50" dirty="0" smtClean="0">
                          <a:effectLst/>
                        </a:rPr>
                      </a:b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r>
              <a:tr h="300129">
                <a:tc gridSpan="2">
                  <a:txBody>
                    <a:bodyPr/>
                    <a:lstStyle/>
                    <a:p>
                      <a:pPr algn="ctr">
                        <a:lnSpc>
                          <a:spcPts val="1600"/>
                        </a:lnSpc>
                        <a:spcBef>
                          <a:spcPts val="1000"/>
                        </a:spcBef>
                        <a:spcAft>
                          <a:spcPts val="0"/>
                        </a:spcAft>
                      </a:pPr>
                      <a:r>
                        <a:rPr lang="pl-PL" sz="1800" kern="50" dirty="0">
                          <a:effectLst/>
                        </a:rPr>
                        <a:t>Ocena</a:t>
                      </a:r>
                      <a:r>
                        <a:rPr lang="pl-PL" sz="1800" kern="50" dirty="0" smtClean="0">
                          <a:effectLst/>
                        </a:rPr>
                        <a:t>:</a:t>
                      </a:r>
                      <a:r>
                        <a:rPr lang="pl-PL" sz="1800" kern="50" baseline="0" dirty="0">
                          <a:effectLst/>
                        </a:rPr>
                        <a:t> </a:t>
                      </a:r>
                      <a:r>
                        <a:rPr lang="pl-PL" sz="1800" kern="50" baseline="0" dirty="0" smtClean="0">
                          <a:effectLst/>
                        </a:rPr>
                        <a:t> </a:t>
                      </a:r>
                      <a:r>
                        <a:rPr lang="pl-PL" sz="1800" kern="50" dirty="0" smtClean="0">
                          <a:effectLst/>
                        </a:rPr>
                        <a:t>max 2,70 </a:t>
                      </a:r>
                      <a:r>
                        <a:rPr lang="pl-PL" sz="1800" kern="50" dirty="0">
                          <a:effectLst/>
                        </a:rPr>
                        <a:t>pkt. – 100</a:t>
                      </a:r>
                      <a:r>
                        <a:rPr lang="pl-PL" sz="1800" kern="50" dirty="0" smtClean="0">
                          <a:effectLst/>
                        </a:rPr>
                        <a:t>%</a:t>
                      </a:r>
                      <a:endParaRPr lang="pl-PL" sz="1800" dirty="0">
                        <a:effectLst/>
                      </a:endParaRPr>
                    </a:p>
                  </a:txBody>
                  <a:tcPr marL="58728" marR="58728" marT="0" marB="0" anchor="ctr"/>
                </a:tc>
                <a:tc hMerge="1">
                  <a:txBody>
                    <a:bodyPr/>
                    <a:lstStyle/>
                    <a:p>
                      <a:pPr algn="just">
                        <a:lnSpc>
                          <a:spcPts val="1600"/>
                        </a:lnSpc>
                        <a:spcBef>
                          <a:spcPts val="1000"/>
                        </a:spcBef>
                        <a:spcAft>
                          <a:spcPts val="0"/>
                        </a:spcAft>
                      </a:pPr>
                      <a:endParaRPr lang="pl-PL" sz="14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58728" marR="58728" marT="0" marB="0" anchor="ctr"/>
                </a:tc>
              </a:tr>
            </a:tbl>
          </a:graphicData>
        </a:graphic>
      </p:graphicFrame>
      <p:pic>
        <p:nvPicPr>
          <p:cNvPr id="9" name="Obraz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82" y="315071"/>
            <a:ext cx="4248018" cy="405103"/>
          </a:xfrm>
          <a:prstGeom prst="rect">
            <a:avLst/>
          </a:prstGeom>
        </p:spPr>
      </p:pic>
    </p:spTree>
    <p:extLst>
      <p:ext uri="{BB962C8B-B14F-4D97-AF65-F5344CB8AC3E}">
        <p14:creationId xmlns:p14="http://schemas.microsoft.com/office/powerpoint/2010/main" val="40030643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340768"/>
            <a:ext cx="8229600" cy="4785395"/>
          </a:xfrm>
        </p:spPr>
        <p:txBody>
          <a:bodyPr/>
          <a:lstStyle/>
          <a:p>
            <a:pPr marL="0" indent="0" algn="just">
              <a:lnSpc>
                <a:spcPct val="150000"/>
              </a:lnSpc>
              <a:spcBef>
                <a:spcPts val="600"/>
              </a:spcBef>
              <a:spcAft>
                <a:spcPts val="600"/>
              </a:spcAft>
              <a:buNone/>
            </a:pPr>
            <a:r>
              <a:rPr lang="pl-PL" sz="2000" dirty="0" smtClean="0"/>
              <a:t>Konkurs ogłoszony przez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Gminę Wałbrzych </a:t>
            </a:r>
            <a:r>
              <a:rPr lang="pl-PL" sz="2000" dirty="0" smtClean="0"/>
              <a:t>pełniącą funkcję </a:t>
            </a:r>
            <a:r>
              <a:rPr lang="pl-PL" sz="2000" b="1" dirty="0" smtClean="0"/>
              <a:t>Instytucji Pośredniczącej </a:t>
            </a:r>
            <a:r>
              <a:rPr lang="pl-PL" sz="2000" dirty="0" smtClean="0"/>
              <a:t>RPO WD 2014-2020 w ramach instrumentu Zintegrowane Inwestycje Terytorialne Aglomeracji Wałbrzyskiej (ZIT AW):</a:t>
            </a:r>
          </a:p>
          <a:p>
            <a:pPr marL="0" indent="0" algn="just">
              <a:lnSpc>
                <a:spcPct val="150000"/>
              </a:lnSpc>
              <a:spcBef>
                <a:spcPts val="600"/>
              </a:spcBef>
              <a:spcAft>
                <a:spcPts val="600"/>
              </a:spcAft>
              <a:buNone/>
            </a:pPr>
            <a:endParaRPr lang="pl-PL" sz="2000" dirty="0" smtClean="0"/>
          </a:p>
          <a:p>
            <a:pPr marL="457200" indent="-457200">
              <a:lnSpc>
                <a:spcPct val="150000"/>
              </a:lnSpc>
              <a:spcBef>
                <a:spcPts val="600"/>
              </a:spcBef>
              <a:spcAft>
                <a:spcPts val="600"/>
              </a:spcAft>
              <a:buNone/>
            </a:pPr>
            <a:r>
              <a:rPr lang="pl-PL" sz="2000" b="1" dirty="0" smtClean="0"/>
              <a:t>	Poddziałanie 1.3.4 Rozwój przedsiębiorczości – </a:t>
            </a:r>
            <a:r>
              <a:rPr lang="pl-PL" sz="2000" b="1" u="sng" dirty="0" smtClean="0"/>
              <a:t>ZIT AW</a:t>
            </a:r>
            <a:r>
              <a:rPr lang="pl-PL" sz="2000" b="1" dirty="0" smtClean="0"/>
              <a:t>	</a:t>
            </a:r>
          </a:p>
          <a:p>
            <a:pPr marL="457200" indent="-457200">
              <a:spcBef>
                <a:spcPts val="600"/>
              </a:spcBef>
              <a:spcAft>
                <a:spcPts val="600"/>
              </a:spcAft>
              <a:buNone/>
            </a:pPr>
            <a:r>
              <a:rPr lang="pl-PL" sz="2000" dirty="0" smtClean="0"/>
              <a:t>Numer naboru:</a:t>
            </a:r>
          </a:p>
          <a:p>
            <a:pPr marL="457200" indent="-457200" algn="ctr">
              <a:spcBef>
                <a:spcPts val="600"/>
              </a:spcBef>
              <a:spcAft>
                <a:spcPts val="600"/>
              </a:spcAft>
              <a:buNone/>
            </a:pPr>
            <a:r>
              <a:rPr lang="pl-PL" sz="2000" b="1" dirty="0" smtClean="0"/>
              <a:t>Schemat 1.3.C2 Doradztwo dla MŚP – projekty grantowe IOB             RPDS.01.03.04-IP.03-02-184/16</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a:t>
            </a:fld>
            <a:endParaRPr lang="pl-PL" altLang="pl-PL"/>
          </a:p>
        </p:txBody>
      </p:sp>
      <p:pic>
        <p:nvPicPr>
          <p:cNvPr id="5" name="Picture 3" descr="C:\Users\mkula\Desktop\zestawienia logo RPO\EFRR\FEPR-DS-UE-EFRR-k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3000" b="1" dirty="0" smtClean="0">
              <a:latin typeface="+mn-lt"/>
            </a:endParaRPr>
          </a:p>
          <a:p>
            <a:pPr algn="ctr"/>
            <a:r>
              <a:rPr lang="pl-PL" sz="2800" b="1" u="sng" dirty="0" smtClean="0">
                <a:latin typeface="+mn-lt"/>
              </a:rPr>
              <a:t>Kryteria formalne specyficzne</a:t>
            </a:r>
          </a:p>
          <a:p>
            <a:pPr algn="ctr"/>
            <a:endParaRPr lang="pl-PL" sz="2800" b="1" u="sng" dirty="0" smtClean="0">
              <a:latin typeface="+mn-lt"/>
            </a:endParaRPr>
          </a:p>
          <a:p>
            <a:pPr algn="ctr"/>
            <a:endParaRPr lang="pl-PL" sz="2200" dirty="0" smtClean="0">
              <a:solidFill>
                <a:prstClr val="black"/>
              </a:solidFill>
              <a:latin typeface="+mn-lt"/>
            </a:endParaRPr>
          </a:p>
          <a:p>
            <a:pPr lvl="0" algn="ctr"/>
            <a:r>
              <a:rPr lang="pl-PL" sz="2200" dirty="0" smtClean="0">
                <a:solidFill>
                  <a:prstClr val="black"/>
                </a:solidFill>
                <a:latin typeface="+mn-lt"/>
              </a:rPr>
              <a:t>Dla naborów skierowanych do ZIT AW </a:t>
            </a:r>
            <a:endParaRPr lang="pl-PL" sz="2200" b="1" dirty="0">
              <a:solidFill>
                <a:prstClr val="black"/>
              </a:solidFill>
              <a:latin typeface="+mn-lt"/>
            </a:endParaRPr>
          </a:p>
          <a:p>
            <a:pPr algn="ctr"/>
            <a:endParaRPr lang="pl-PL" sz="2400" dirty="0" smtClean="0">
              <a:latin typeface="+mn-lt"/>
            </a:endParaRPr>
          </a:p>
          <a:p>
            <a:endParaRPr lang="pl-PL" sz="2400" b="1" dirty="0">
              <a:latin typeface="+mn-lt"/>
            </a:endParaRPr>
          </a:p>
          <a:p>
            <a:r>
              <a:rPr lang="pl-PL" sz="1600" b="1" dirty="0"/>
              <a:t/>
            </a:r>
            <a:br>
              <a:rPr lang="pl-PL" sz="1600" b="1" dirty="0"/>
            </a:br>
            <a:endParaRPr lang="pl-PL" sz="1600" b="1" dirty="0" smtClean="0"/>
          </a:p>
        </p:txBody>
      </p:sp>
    </p:spTree>
    <p:extLst>
      <p:ext uri="{BB962C8B-B14F-4D97-AF65-F5344CB8AC3E}">
        <p14:creationId xmlns:p14="http://schemas.microsoft.com/office/powerpoint/2010/main" val="1065608610"/>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1776605198"/>
              </p:ext>
            </p:extLst>
          </p:nvPr>
        </p:nvGraphicFramePr>
        <p:xfrm>
          <a:off x="-27580" y="1100236"/>
          <a:ext cx="9085015" cy="5326634"/>
        </p:xfrm>
        <a:graphic>
          <a:graphicData uri="http://schemas.openxmlformats.org/drawingml/2006/table">
            <a:tbl>
              <a:tblPr firstRow="1" bandRow="1">
                <a:tableStyleId>{5C22544A-7EE6-4342-B048-85BDC9FD1C3A}</a:tableStyleId>
              </a:tblPr>
              <a:tblGrid>
                <a:gridCol w="351108"/>
                <a:gridCol w="1944216"/>
                <a:gridCol w="4752528"/>
                <a:gridCol w="2037163"/>
              </a:tblGrid>
              <a:tr h="432048">
                <a:tc>
                  <a:txBody>
                    <a:bodyPr/>
                    <a:lstStyle/>
                    <a:p>
                      <a:pPr algn="ctr"/>
                      <a:endParaRPr lang="pl-PL" sz="1100" dirty="0"/>
                    </a:p>
                  </a:txBody>
                  <a:tcPr/>
                </a:tc>
                <a:tc>
                  <a:txBody>
                    <a:bodyPr/>
                    <a:lstStyle/>
                    <a:p>
                      <a:pPr algn="ctr"/>
                      <a:r>
                        <a:rPr lang="pl-PL" sz="1400" dirty="0" smtClean="0"/>
                        <a:t>Nazwa kryterium</a:t>
                      </a:r>
                      <a:endParaRPr lang="pl-PL" sz="1400" dirty="0"/>
                    </a:p>
                  </a:txBody>
                  <a:tcPr/>
                </a:tc>
                <a:tc>
                  <a:txBody>
                    <a:bodyPr/>
                    <a:lstStyle/>
                    <a:p>
                      <a:pPr algn="ctr"/>
                      <a:r>
                        <a:rPr lang="pl-PL" sz="1400" dirty="0" smtClean="0"/>
                        <a:t>Definicja kryterium</a:t>
                      </a:r>
                      <a:endParaRPr lang="pl-PL" sz="1400" dirty="0"/>
                    </a:p>
                  </a:txBody>
                  <a:tcPr/>
                </a:tc>
                <a:tc>
                  <a:txBody>
                    <a:bodyPr/>
                    <a:lstStyle/>
                    <a:p>
                      <a:pPr algn="ctr"/>
                      <a:r>
                        <a:rPr lang="pl-PL" sz="1400" dirty="0" smtClean="0"/>
                        <a:t>Opis znaczenia</a:t>
                      </a:r>
                      <a:r>
                        <a:rPr lang="pl-PL" sz="1400" baseline="0" dirty="0" smtClean="0"/>
                        <a:t> kryterium</a:t>
                      </a:r>
                      <a:endParaRPr lang="pl-PL" sz="1400" dirty="0"/>
                    </a:p>
                  </a:txBody>
                  <a:tcPr/>
                </a:tc>
              </a:tr>
              <a:tr h="3802320">
                <a:tc>
                  <a:txBody>
                    <a:bodyPr/>
                    <a:lstStyle/>
                    <a:p>
                      <a:pPr algn="just"/>
                      <a:r>
                        <a:rPr lang="pl-PL" sz="1400" dirty="0" smtClean="0"/>
                        <a:t>1.</a:t>
                      </a:r>
                      <a:endParaRPr lang="pl-PL" sz="1400" dirty="0"/>
                    </a:p>
                  </a:txBody>
                  <a:tcPr/>
                </a:tc>
                <a:tc>
                  <a:txBody>
                    <a:bodyPr/>
                    <a:lstStyle/>
                    <a:p>
                      <a:pPr algn="ctr">
                        <a:lnSpc>
                          <a:spcPct val="150000"/>
                        </a:lnSpc>
                      </a:pPr>
                      <a:r>
                        <a:rPr lang="pl-PL" sz="1600" b="1" dirty="0" smtClean="0"/>
                        <a:t>Zgodność założeń projektu grantowego z wytycznymi IZ RPO WD</a:t>
                      </a:r>
                      <a:endParaRPr lang="pl-PL" sz="1600" b="1" dirty="0"/>
                    </a:p>
                  </a:txBody>
                  <a:tcPr/>
                </a:tc>
                <a:tc>
                  <a:txBody>
                    <a:bodyPr/>
                    <a:lstStyle/>
                    <a:p>
                      <a:pPr algn="just">
                        <a:lnSpc>
                          <a:spcPct val="150000"/>
                        </a:lnSpc>
                      </a:pPr>
                      <a:r>
                        <a:rPr lang="pl-PL" sz="1600" b="1" kern="1200" dirty="0" smtClean="0">
                          <a:solidFill>
                            <a:schemeClr val="dk1"/>
                          </a:solidFill>
                          <a:effectLst/>
                          <a:latin typeface="+mn-lt"/>
                          <a:ea typeface="+mn-ea"/>
                          <a:cs typeface="+mn-cs"/>
                        </a:rPr>
                        <a:t>Czy Wnioskodawca</a:t>
                      </a:r>
                      <a:r>
                        <a:rPr lang="pl-PL" sz="1600" b="1" kern="1200" baseline="0" dirty="0" smtClean="0">
                          <a:solidFill>
                            <a:schemeClr val="dk1"/>
                          </a:solidFill>
                          <a:effectLst/>
                          <a:latin typeface="+mn-lt"/>
                          <a:ea typeface="+mn-ea"/>
                          <a:cs typeface="+mn-cs"/>
                        </a:rPr>
                        <a:t> przedstawił założenia realizacji projektu grantowego zgodne z zaleceniami IZ RPO WD w tym zakresie</a:t>
                      </a:r>
                      <a:r>
                        <a:rPr lang="pl-PL" sz="1600" b="1" kern="1200" dirty="0" smtClean="0">
                          <a:solidFill>
                            <a:schemeClr val="dk1"/>
                          </a:solidFill>
                          <a:effectLst/>
                          <a:latin typeface="+mn-lt"/>
                          <a:ea typeface="+mn-ea"/>
                          <a:cs typeface="+mn-cs"/>
                        </a:rPr>
                        <a:t>?</a:t>
                      </a:r>
                    </a:p>
                    <a:p>
                      <a:pPr algn="just">
                        <a:lnSpc>
                          <a:spcPct val="150000"/>
                        </a:lnSpc>
                      </a:pPr>
                      <a:r>
                        <a:rPr lang="pl-PL" sz="1600" kern="1200" dirty="0" smtClean="0">
                          <a:solidFill>
                            <a:schemeClr val="dk1"/>
                          </a:solidFill>
                          <a:effectLst/>
                          <a:latin typeface="+mn-lt"/>
                          <a:ea typeface="+mn-ea"/>
                          <a:cs typeface="+mn-cs"/>
                        </a:rPr>
                        <a:t>Założenia realizacji projektu powinny zawierać co najmniej minimalny zakres określony  przez  IZ RPO</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WD   w Wytycznych  do  realizacji projektów  grantowych  </a:t>
                      </a:r>
                      <a:br>
                        <a:rPr lang="pl-PL" sz="1600" kern="1200" dirty="0" smtClean="0">
                          <a:solidFill>
                            <a:schemeClr val="dk1"/>
                          </a:solidFill>
                          <a:effectLst/>
                          <a:latin typeface="+mn-lt"/>
                          <a:ea typeface="+mn-ea"/>
                          <a:cs typeface="+mn-cs"/>
                        </a:rPr>
                      </a:br>
                      <a:r>
                        <a:rPr lang="pl-PL" sz="1600" kern="1200" dirty="0" smtClean="0">
                          <a:solidFill>
                            <a:schemeClr val="dk1"/>
                          </a:solidFill>
                          <a:effectLst/>
                          <a:latin typeface="+mn-lt"/>
                          <a:ea typeface="+mn-ea"/>
                          <a:cs typeface="+mn-cs"/>
                        </a:rPr>
                        <a:t>w  ramach działania 1.3 Rozwój przedsiębiorczości RPO WD 2014-2020</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 schemat 1.3.C.2 Doradztwo dla MŚP –</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projekty grantowe IOB.</a:t>
                      </a:r>
                    </a:p>
                    <a:p>
                      <a:pPr algn="just">
                        <a:lnSpc>
                          <a:spcPct val="150000"/>
                        </a:lnSpc>
                      </a:pPr>
                      <a:r>
                        <a:rPr lang="pl-PL" sz="1600" i="1" kern="1200" dirty="0" smtClean="0">
                          <a:solidFill>
                            <a:schemeClr val="dk1"/>
                          </a:solidFill>
                          <a:effectLst/>
                          <a:latin typeface="+mn-lt"/>
                          <a:ea typeface="+mn-ea"/>
                          <a:cs typeface="+mn-cs"/>
                        </a:rPr>
                        <a:t>Kryterium</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oceniane</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na</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podstawie informacji  przedstawionych we wniosku i</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spełnione, jeśli opis uwzględnia co</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najmniej wszystkie obowiązkowe</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elementy.</a:t>
                      </a:r>
                    </a:p>
                  </a:txBody>
                  <a:tcPr/>
                </a:tc>
                <a:tc>
                  <a:txBody>
                    <a:bodyPr/>
                    <a:lstStyle/>
                    <a:p>
                      <a:pPr algn="ctr">
                        <a:lnSpc>
                          <a:spcPct val="150000"/>
                        </a:lnSpc>
                      </a:pPr>
                      <a:endParaRPr lang="pl-PL" sz="1600" dirty="0" smtClean="0"/>
                    </a:p>
                    <a:p>
                      <a:pPr algn="ctr">
                        <a:lnSpc>
                          <a:spcPct val="150000"/>
                        </a:lnSpc>
                      </a:pPr>
                      <a:r>
                        <a:rPr lang="pl-PL" sz="1600" dirty="0" smtClean="0"/>
                        <a:t>TAK/NIE</a:t>
                      </a:r>
                    </a:p>
                    <a:p>
                      <a:pPr algn="ctr">
                        <a:lnSpc>
                          <a:spcPct val="150000"/>
                        </a:lnSpc>
                      </a:pPr>
                      <a:endParaRPr lang="pl-PL" sz="1600" dirty="0" smtClean="0"/>
                    </a:p>
                    <a:p>
                      <a:pPr algn="ctr">
                        <a:lnSpc>
                          <a:spcPct val="150000"/>
                        </a:lnSpc>
                      </a:pPr>
                      <a:r>
                        <a:rPr lang="pl-PL" sz="1600" dirty="0" smtClean="0"/>
                        <a:t>Niespełnienie</a:t>
                      </a:r>
                      <a:r>
                        <a:rPr lang="pl-PL" sz="1600" baseline="0" dirty="0" smtClean="0"/>
                        <a:t> oznacza odrzucenie wniosku</a:t>
                      </a:r>
                    </a:p>
                    <a:p>
                      <a:pPr algn="ctr">
                        <a:lnSpc>
                          <a:spcPct val="150000"/>
                        </a:lnSpc>
                      </a:pPr>
                      <a:endParaRPr lang="pl-PL" sz="1600" baseline="0" dirty="0" smtClean="0"/>
                    </a:p>
                    <a:p>
                      <a:pPr algn="ctr">
                        <a:lnSpc>
                          <a:spcPct val="150000"/>
                        </a:lnSpc>
                      </a:pPr>
                      <a:r>
                        <a:rPr lang="pl-PL" sz="1600" baseline="0" dirty="0" smtClean="0"/>
                        <a:t>Możliwość jednorazowej korekty </a:t>
                      </a:r>
                      <a:endParaRPr lang="pl-PL" sz="1600" dirty="0"/>
                    </a:p>
                  </a:txBody>
                  <a:tcPr/>
                </a:tc>
              </a:tr>
            </a:tbl>
          </a:graphicData>
        </a:graphic>
      </p:graphicFrame>
    </p:spTree>
    <p:extLst>
      <p:ext uri="{BB962C8B-B14F-4D97-AF65-F5344CB8AC3E}">
        <p14:creationId xmlns:p14="http://schemas.microsoft.com/office/powerpoint/2010/main" val="1701904609"/>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3000" b="1" dirty="0" smtClean="0">
              <a:latin typeface="+mn-lt"/>
            </a:endParaRPr>
          </a:p>
          <a:p>
            <a:pPr algn="ctr"/>
            <a:r>
              <a:rPr lang="pl-PL" sz="2800" b="1" u="sng" dirty="0" smtClean="0">
                <a:latin typeface="+mn-lt"/>
              </a:rPr>
              <a:t>Kryteria merytoryczne specyficzne</a:t>
            </a:r>
          </a:p>
          <a:p>
            <a:pPr algn="ctr"/>
            <a:endParaRPr lang="pl-PL" sz="2800" b="1" u="sng" dirty="0" smtClean="0">
              <a:latin typeface="+mn-lt"/>
            </a:endParaRPr>
          </a:p>
          <a:p>
            <a:pPr algn="ctr"/>
            <a:endParaRPr lang="pl-PL" sz="2200" dirty="0" smtClean="0">
              <a:solidFill>
                <a:prstClr val="black"/>
              </a:solidFill>
              <a:latin typeface="+mn-lt"/>
            </a:endParaRPr>
          </a:p>
          <a:p>
            <a:pPr lvl="0" algn="ctr"/>
            <a:r>
              <a:rPr lang="pl-PL" sz="2200" dirty="0" smtClean="0">
                <a:solidFill>
                  <a:prstClr val="black"/>
                </a:solidFill>
                <a:latin typeface="+mn-lt"/>
              </a:rPr>
              <a:t>Dla naborów skierowanych do ZIT AW – </a:t>
            </a:r>
            <a:r>
              <a:rPr lang="pl-PL" sz="2200" b="1" dirty="0">
                <a:solidFill>
                  <a:prstClr val="black"/>
                </a:solidFill>
                <a:latin typeface="+mn-lt"/>
              </a:rPr>
              <a:t>9</a:t>
            </a:r>
            <a:r>
              <a:rPr lang="pl-PL" sz="2200" b="1" dirty="0" smtClean="0">
                <a:solidFill>
                  <a:prstClr val="black"/>
                </a:solidFill>
                <a:latin typeface="+mn-lt"/>
              </a:rPr>
              <a:t> pkt.</a:t>
            </a:r>
            <a:endParaRPr lang="pl-PL" sz="2200" b="1" dirty="0">
              <a:solidFill>
                <a:prstClr val="black"/>
              </a:solidFill>
              <a:latin typeface="+mn-lt"/>
            </a:endParaRPr>
          </a:p>
          <a:p>
            <a:pPr algn="ctr"/>
            <a:endParaRPr lang="pl-PL" sz="2400" dirty="0" smtClean="0">
              <a:latin typeface="+mn-lt"/>
            </a:endParaRPr>
          </a:p>
          <a:p>
            <a:endParaRPr lang="pl-PL" sz="2400" b="1" dirty="0">
              <a:latin typeface="+mn-lt"/>
            </a:endParaRPr>
          </a:p>
          <a:p>
            <a:r>
              <a:rPr lang="pl-PL" sz="1600" b="1" dirty="0"/>
              <a:t/>
            </a:r>
            <a:br>
              <a:rPr lang="pl-PL" sz="1600" b="1" dirty="0"/>
            </a:br>
            <a:endParaRPr lang="pl-PL" sz="1600" b="1" dirty="0" smtClean="0"/>
          </a:p>
        </p:txBody>
      </p:sp>
    </p:spTree>
    <p:extLst>
      <p:ext uri="{BB962C8B-B14F-4D97-AF65-F5344CB8AC3E}">
        <p14:creationId xmlns:p14="http://schemas.microsoft.com/office/powerpoint/2010/main" val="224422479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975915749"/>
              </p:ext>
            </p:extLst>
          </p:nvPr>
        </p:nvGraphicFramePr>
        <p:xfrm>
          <a:off x="37775" y="1196752"/>
          <a:ext cx="9085017" cy="5240522"/>
        </p:xfrm>
        <a:graphic>
          <a:graphicData uri="http://schemas.openxmlformats.org/drawingml/2006/table">
            <a:tbl>
              <a:tblPr firstRow="1" bandRow="1">
                <a:tableStyleId>{5C22544A-7EE6-4342-B048-85BDC9FD1C3A}</a:tableStyleId>
              </a:tblPr>
              <a:tblGrid>
                <a:gridCol w="357761"/>
                <a:gridCol w="1296144"/>
                <a:gridCol w="5980632"/>
                <a:gridCol w="1450480"/>
              </a:tblGrid>
              <a:tr h="432048">
                <a:tc>
                  <a:txBody>
                    <a:bodyPr/>
                    <a:lstStyle/>
                    <a:p>
                      <a:pPr algn="ctr"/>
                      <a:endParaRPr lang="pl-PL" sz="1100" dirty="0"/>
                    </a:p>
                  </a:txBody>
                  <a:tcPr/>
                </a:tc>
                <a:tc>
                  <a:txBody>
                    <a:bodyPr/>
                    <a:lstStyle/>
                    <a:p>
                      <a:pPr algn="ctr"/>
                      <a:r>
                        <a:rPr lang="pl-PL" sz="1100" dirty="0" smtClean="0"/>
                        <a:t>Nazwa kryterium</a:t>
                      </a:r>
                      <a:endParaRPr lang="pl-PL" sz="1100" dirty="0"/>
                    </a:p>
                  </a:txBody>
                  <a:tcPr/>
                </a:tc>
                <a:tc>
                  <a:txBody>
                    <a:bodyPr/>
                    <a:lstStyle/>
                    <a:p>
                      <a:pPr algn="ctr"/>
                      <a:r>
                        <a:rPr lang="pl-PL" sz="1100" dirty="0" smtClean="0"/>
                        <a:t>Definicja kryterium</a:t>
                      </a:r>
                      <a:endParaRPr lang="pl-PL" sz="1100" dirty="0"/>
                    </a:p>
                  </a:txBody>
                  <a:tcPr/>
                </a:tc>
                <a:tc>
                  <a:txBody>
                    <a:bodyPr/>
                    <a:lstStyle/>
                    <a:p>
                      <a:pPr algn="ctr"/>
                      <a:r>
                        <a:rPr lang="pl-PL" sz="1100" dirty="0" smtClean="0"/>
                        <a:t>Opis znaczenia</a:t>
                      </a:r>
                      <a:r>
                        <a:rPr lang="pl-PL" sz="1100" baseline="0" dirty="0" smtClean="0"/>
                        <a:t> kryterium</a:t>
                      </a:r>
                      <a:endParaRPr lang="pl-PL" sz="1100" dirty="0"/>
                    </a:p>
                  </a:txBody>
                  <a:tcPr/>
                </a:tc>
              </a:tr>
              <a:tr h="1152128">
                <a:tc>
                  <a:txBody>
                    <a:bodyPr/>
                    <a:lstStyle/>
                    <a:p>
                      <a:pPr algn="just"/>
                      <a:r>
                        <a:rPr lang="pl-PL" sz="1400" dirty="0" smtClean="0"/>
                        <a:t>1</a:t>
                      </a:r>
                      <a:r>
                        <a:rPr lang="pl-PL" sz="1600" dirty="0" smtClean="0"/>
                        <a:t>.</a:t>
                      </a:r>
                      <a:endParaRPr lang="pl-PL" sz="1600" dirty="0"/>
                    </a:p>
                  </a:txBody>
                  <a:tcPr/>
                </a:tc>
                <a:tc>
                  <a:txBody>
                    <a:bodyPr/>
                    <a:lstStyle/>
                    <a:p>
                      <a:pPr algn="ctr">
                        <a:lnSpc>
                          <a:spcPct val="150000"/>
                        </a:lnSpc>
                      </a:pPr>
                      <a:r>
                        <a:rPr lang="pl-PL" sz="1600" b="1" dirty="0" smtClean="0"/>
                        <a:t>Analiza</a:t>
                      </a:r>
                      <a:r>
                        <a:rPr lang="pl-PL" sz="1600" b="1" baseline="0" dirty="0" smtClean="0"/>
                        <a:t> popytu na usługi doradcze dla MŚP</a:t>
                      </a:r>
                      <a:endParaRPr lang="pl-PL" sz="1600" b="1" dirty="0"/>
                    </a:p>
                  </a:txBody>
                  <a:tcPr/>
                </a:tc>
                <a:tc>
                  <a:txBody>
                    <a:bodyPr/>
                    <a:lstStyle/>
                    <a:p>
                      <a:pPr algn="just">
                        <a:lnSpc>
                          <a:spcPct val="150000"/>
                        </a:lnSpc>
                      </a:pPr>
                      <a:r>
                        <a:rPr lang="pl-PL" sz="1600" b="1" kern="1200" dirty="0" smtClean="0">
                          <a:solidFill>
                            <a:schemeClr val="dk1"/>
                          </a:solidFill>
                          <a:effectLst/>
                          <a:latin typeface="+mn-lt"/>
                          <a:ea typeface="+mn-ea"/>
                          <a:cs typeface="+mn-cs"/>
                        </a:rPr>
                        <a:t>Czy</a:t>
                      </a:r>
                      <a:r>
                        <a:rPr lang="pl-PL" sz="1600" b="1" kern="1200" baseline="0" dirty="0" smtClean="0">
                          <a:solidFill>
                            <a:schemeClr val="dk1"/>
                          </a:solidFill>
                          <a:effectLst/>
                          <a:latin typeface="+mn-lt"/>
                          <a:ea typeface="+mn-ea"/>
                          <a:cs typeface="+mn-cs"/>
                        </a:rPr>
                        <a:t> </a:t>
                      </a:r>
                      <a:r>
                        <a:rPr lang="pl-PL" sz="1600" b="1" kern="1200" dirty="0" smtClean="0">
                          <a:solidFill>
                            <a:schemeClr val="dk1"/>
                          </a:solidFill>
                          <a:effectLst/>
                          <a:latin typeface="+mn-lt"/>
                          <a:ea typeface="+mn-ea"/>
                          <a:cs typeface="+mn-cs"/>
                        </a:rPr>
                        <a:t>Wnioskodawca przedstawił udokumentowane zapotrzebowanie MŚP na usługi doradcze?</a:t>
                      </a:r>
                    </a:p>
                    <a:p>
                      <a:pPr algn="just">
                        <a:lnSpc>
                          <a:spcPct val="150000"/>
                        </a:lnSpc>
                      </a:pPr>
                      <a:r>
                        <a:rPr lang="pl-PL" sz="1600" kern="1200" dirty="0" smtClean="0">
                          <a:solidFill>
                            <a:schemeClr val="dk1"/>
                          </a:solidFill>
                          <a:effectLst/>
                          <a:latin typeface="+mn-lt"/>
                          <a:ea typeface="+mn-ea"/>
                          <a:cs typeface="+mn-cs"/>
                        </a:rPr>
                        <a:t>W  ramach  kryterium  sprawdzane  jest,</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czy  Wnioskodawca  wykazuje znajomość potrzeb przedsiębiorców, tzn. dysponuje aktualnymi (do 2 lat wstecz od złożenia wniosków) badaniami/analizami dotyczącymi specjalistycznego wsparcia doradczego dla MŚP, a</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zaplanowane działania</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są dostosowane do ich wyników (np.</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przeprowadzenie rozpoznania na rynku potencjalnych wykonawców usług doradczych </a:t>
                      </a:r>
                      <a:br>
                        <a:rPr lang="pl-PL" sz="1600" kern="1200" dirty="0" smtClean="0">
                          <a:solidFill>
                            <a:schemeClr val="dk1"/>
                          </a:solidFill>
                          <a:effectLst/>
                          <a:latin typeface="+mn-lt"/>
                          <a:ea typeface="+mn-ea"/>
                          <a:cs typeface="+mn-cs"/>
                        </a:rPr>
                      </a:br>
                      <a:r>
                        <a:rPr lang="pl-PL" sz="1600" kern="1200" dirty="0" smtClean="0">
                          <a:solidFill>
                            <a:schemeClr val="dk1"/>
                          </a:solidFill>
                          <a:effectLst/>
                          <a:latin typeface="+mn-lt"/>
                          <a:ea typeface="+mn-ea"/>
                          <a:cs typeface="+mn-cs"/>
                        </a:rPr>
                        <a:t>w zdiagnozowanych obszarach).</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Dysponując ww. analizami  (własnymi,</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zleconymi lub ogólnie dostępnymi), Wnioskodawca powinien  dołączyć  je  do wniosku w</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formie załącznika. </a:t>
                      </a:r>
                    </a:p>
                    <a:p>
                      <a:pPr algn="just">
                        <a:lnSpc>
                          <a:spcPct val="150000"/>
                        </a:lnSpc>
                      </a:pPr>
                      <a:r>
                        <a:rPr lang="pl-PL" sz="1600" i="1" kern="1200" dirty="0" smtClean="0">
                          <a:solidFill>
                            <a:schemeClr val="dk1"/>
                          </a:solidFill>
                          <a:effectLst/>
                          <a:latin typeface="+mn-lt"/>
                          <a:ea typeface="+mn-ea"/>
                          <a:cs typeface="+mn-cs"/>
                        </a:rPr>
                        <a:t>Kryterium oceniane przez eksperta na podstawie wniosku </a:t>
                      </a:r>
                      <a:br>
                        <a:rPr lang="pl-PL" sz="1600" i="1" kern="1200" dirty="0" smtClean="0">
                          <a:solidFill>
                            <a:schemeClr val="dk1"/>
                          </a:solidFill>
                          <a:effectLst/>
                          <a:latin typeface="+mn-lt"/>
                          <a:ea typeface="+mn-ea"/>
                          <a:cs typeface="+mn-cs"/>
                        </a:rPr>
                      </a:br>
                      <a:r>
                        <a:rPr lang="pl-PL" sz="1600" i="1" kern="1200" dirty="0" smtClean="0">
                          <a:solidFill>
                            <a:schemeClr val="dk1"/>
                          </a:solidFill>
                          <a:effectLst/>
                          <a:latin typeface="+mn-lt"/>
                          <a:ea typeface="+mn-ea"/>
                          <a:cs typeface="+mn-cs"/>
                        </a:rPr>
                        <a:t>o dofinansowanie i załączników do wniosku.</a:t>
                      </a:r>
                    </a:p>
                  </a:txBody>
                  <a:tcPr/>
                </a:tc>
                <a:tc>
                  <a:txBody>
                    <a:bodyPr/>
                    <a:lstStyle/>
                    <a:p>
                      <a:pPr algn="ctr">
                        <a:lnSpc>
                          <a:spcPct val="150000"/>
                        </a:lnSpc>
                      </a:pPr>
                      <a:endParaRPr lang="pl-PL" sz="1600" dirty="0" smtClean="0"/>
                    </a:p>
                    <a:p>
                      <a:pPr algn="ctr">
                        <a:lnSpc>
                          <a:spcPct val="150000"/>
                        </a:lnSpc>
                      </a:pPr>
                      <a:r>
                        <a:rPr lang="pl-PL" sz="1600" dirty="0" smtClean="0"/>
                        <a:t>TAK/NIE</a:t>
                      </a:r>
                    </a:p>
                    <a:p>
                      <a:pPr algn="ctr">
                        <a:lnSpc>
                          <a:spcPct val="150000"/>
                        </a:lnSpc>
                      </a:pPr>
                      <a:endParaRPr lang="pl-PL" sz="1600" dirty="0" smtClean="0"/>
                    </a:p>
                    <a:p>
                      <a:pPr algn="ctr">
                        <a:lnSpc>
                          <a:spcPct val="150000"/>
                        </a:lnSpc>
                      </a:pPr>
                      <a:r>
                        <a:rPr lang="pl-PL" sz="1600" dirty="0" smtClean="0"/>
                        <a:t>Niespełnienie</a:t>
                      </a:r>
                      <a:r>
                        <a:rPr lang="pl-PL" sz="1600" baseline="0" dirty="0" smtClean="0"/>
                        <a:t> oznacza odrzucenie wniosku</a:t>
                      </a:r>
                      <a:endParaRPr lang="pl-PL" sz="1600" dirty="0"/>
                    </a:p>
                  </a:txBody>
                  <a:tcPr/>
                </a:tc>
              </a:tr>
            </a:tbl>
          </a:graphicData>
        </a:graphic>
      </p:graphicFrame>
    </p:spTree>
    <p:extLst>
      <p:ext uri="{BB962C8B-B14F-4D97-AF65-F5344CB8AC3E}">
        <p14:creationId xmlns:p14="http://schemas.microsoft.com/office/powerpoint/2010/main" val="112769991"/>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2628402743"/>
              </p:ext>
            </p:extLst>
          </p:nvPr>
        </p:nvGraphicFramePr>
        <p:xfrm>
          <a:off x="37775" y="997416"/>
          <a:ext cx="9085017" cy="5600954"/>
        </p:xfrm>
        <a:graphic>
          <a:graphicData uri="http://schemas.openxmlformats.org/drawingml/2006/table">
            <a:tbl>
              <a:tblPr firstRow="1" bandRow="1">
                <a:tableStyleId>{5C22544A-7EE6-4342-B048-85BDC9FD1C3A}</a:tableStyleId>
              </a:tblPr>
              <a:tblGrid>
                <a:gridCol w="357761"/>
                <a:gridCol w="1296144"/>
                <a:gridCol w="6120680"/>
                <a:gridCol w="1310432"/>
              </a:tblGrid>
              <a:tr h="412880">
                <a:tc>
                  <a:txBody>
                    <a:bodyPr/>
                    <a:lstStyle/>
                    <a:p>
                      <a:pPr algn="ctr"/>
                      <a:endParaRPr lang="pl-PL" sz="1100" dirty="0"/>
                    </a:p>
                  </a:txBody>
                  <a:tcPr/>
                </a:tc>
                <a:tc>
                  <a:txBody>
                    <a:bodyPr/>
                    <a:lstStyle/>
                    <a:p>
                      <a:pPr algn="ctr"/>
                      <a:r>
                        <a:rPr lang="pl-PL" sz="1100" dirty="0" smtClean="0"/>
                        <a:t>Nazwa kryterium</a:t>
                      </a:r>
                      <a:endParaRPr lang="pl-PL" sz="1100" dirty="0"/>
                    </a:p>
                  </a:txBody>
                  <a:tcPr/>
                </a:tc>
                <a:tc>
                  <a:txBody>
                    <a:bodyPr/>
                    <a:lstStyle/>
                    <a:p>
                      <a:pPr algn="ctr"/>
                      <a:r>
                        <a:rPr lang="pl-PL" sz="1100" dirty="0" smtClean="0"/>
                        <a:t>Definicja kryterium</a:t>
                      </a:r>
                      <a:endParaRPr lang="pl-PL" sz="1100" dirty="0"/>
                    </a:p>
                  </a:txBody>
                  <a:tcPr/>
                </a:tc>
                <a:tc>
                  <a:txBody>
                    <a:bodyPr/>
                    <a:lstStyle/>
                    <a:p>
                      <a:pPr algn="ctr"/>
                      <a:r>
                        <a:rPr lang="pl-PL" sz="1100" dirty="0" smtClean="0"/>
                        <a:t>Opis znaczenia</a:t>
                      </a:r>
                      <a:r>
                        <a:rPr lang="pl-PL" sz="1100" baseline="0" dirty="0" smtClean="0"/>
                        <a:t> kryterium</a:t>
                      </a:r>
                      <a:endParaRPr lang="pl-PL" sz="1100" dirty="0"/>
                    </a:p>
                  </a:txBody>
                  <a:tcPr/>
                </a:tc>
              </a:tr>
              <a:tr h="5043040">
                <a:tc>
                  <a:txBody>
                    <a:bodyPr/>
                    <a:lstStyle/>
                    <a:p>
                      <a:pPr algn="just"/>
                      <a:r>
                        <a:rPr lang="pl-PL" sz="1400" dirty="0" smtClean="0"/>
                        <a:t>2.</a:t>
                      </a:r>
                      <a:endParaRPr lang="pl-PL" sz="1400" dirty="0"/>
                    </a:p>
                  </a:txBody>
                  <a:tcPr/>
                </a:tc>
                <a:tc>
                  <a:txBody>
                    <a:bodyPr/>
                    <a:lstStyle/>
                    <a:p>
                      <a:pPr algn="ctr">
                        <a:lnSpc>
                          <a:spcPct val="150000"/>
                        </a:lnSpc>
                      </a:pPr>
                      <a:r>
                        <a:rPr lang="pl-PL" sz="1600" b="1" dirty="0" smtClean="0"/>
                        <a:t>Charakter usług doradczych</a:t>
                      </a:r>
                      <a:endParaRPr lang="pl-PL" sz="1600" b="1" dirty="0"/>
                    </a:p>
                  </a:txBody>
                  <a:tcPr/>
                </a:tc>
                <a:tc>
                  <a:txBody>
                    <a:bodyPr/>
                    <a:lstStyle/>
                    <a:p>
                      <a:pPr algn="just">
                        <a:lnSpc>
                          <a:spcPct val="150000"/>
                        </a:lnSpc>
                      </a:pPr>
                      <a:r>
                        <a:rPr lang="pl-PL" sz="1600" b="1" kern="1200" dirty="0" smtClean="0">
                          <a:solidFill>
                            <a:schemeClr val="dk1"/>
                          </a:solidFill>
                          <a:effectLst/>
                          <a:latin typeface="+mn-lt"/>
                          <a:ea typeface="+mn-ea"/>
                          <a:cs typeface="+mn-cs"/>
                        </a:rPr>
                        <a:t>Czy wnioskodawca planuje udzielanie</a:t>
                      </a:r>
                      <a:r>
                        <a:rPr lang="pl-PL" sz="1600" b="1" kern="1200" baseline="0" dirty="0" smtClean="0">
                          <a:solidFill>
                            <a:schemeClr val="dk1"/>
                          </a:solidFill>
                          <a:effectLst/>
                          <a:latin typeface="+mn-lt"/>
                          <a:ea typeface="+mn-ea"/>
                          <a:cs typeface="+mn-cs"/>
                        </a:rPr>
                        <a:t> grantów wyłącznie na specjalistyczne usługi doradcze dla MŚP? </a:t>
                      </a:r>
                    </a:p>
                    <a:p>
                      <a:pPr algn="just">
                        <a:lnSpc>
                          <a:spcPct val="150000"/>
                        </a:lnSpc>
                      </a:pPr>
                      <a:r>
                        <a:rPr lang="pl-PL" sz="1600" kern="1200" dirty="0" smtClean="0">
                          <a:solidFill>
                            <a:schemeClr val="dk1"/>
                          </a:solidFill>
                          <a:effectLst/>
                          <a:latin typeface="+mn-lt"/>
                          <a:ea typeface="+mn-ea"/>
                          <a:cs typeface="+mn-cs"/>
                        </a:rPr>
                        <a:t>Wsparcie dla MŚP na usługi doradcze będzie udzielane w oparciu </a:t>
                      </a:r>
                      <a:br>
                        <a:rPr lang="pl-PL" sz="1600" kern="1200" dirty="0" smtClean="0">
                          <a:solidFill>
                            <a:schemeClr val="dk1"/>
                          </a:solidFill>
                          <a:effectLst/>
                          <a:latin typeface="+mn-lt"/>
                          <a:ea typeface="+mn-ea"/>
                          <a:cs typeface="+mn-cs"/>
                        </a:rPr>
                      </a:br>
                      <a:r>
                        <a:rPr lang="pl-PL" sz="1600" kern="1200" dirty="0" smtClean="0">
                          <a:solidFill>
                            <a:schemeClr val="dk1"/>
                          </a:solidFill>
                          <a:effectLst/>
                          <a:latin typeface="+mn-lt"/>
                          <a:ea typeface="+mn-ea"/>
                          <a:cs typeface="+mn-cs"/>
                        </a:rPr>
                        <a:t>o</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rozporządzenie </a:t>
                      </a:r>
                      <a:r>
                        <a:rPr lang="pl-PL" sz="1600" kern="1200" dirty="0" err="1" smtClean="0">
                          <a:solidFill>
                            <a:schemeClr val="dk1"/>
                          </a:solidFill>
                          <a:effectLst/>
                          <a:latin typeface="+mn-lt"/>
                          <a:ea typeface="+mn-ea"/>
                          <a:cs typeface="+mn-cs"/>
                        </a:rPr>
                        <a:t>MIiR</a:t>
                      </a:r>
                      <a:r>
                        <a:rPr lang="pl-PL" sz="1600" kern="1200" dirty="0" smtClean="0">
                          <a:solidFill>
                            <a:schemeClr val="dk1"/>
                          </a:solidFill>
                          <a:effectLst/>
                          <a:latin typeface="+mn-lt"/>
                          <a:ea typeface="+mn-ea"/>
                          <a:cs typeface="+mn-cs"/>
                        </a:rPr>
                        <a:t> z dnia 3 września 2015r. w sprawie udzielania pomocy </a:t>
                      </a:r>
                      <a:r>
                        <a:rPr lang="pl-PL" sz="1600" kern="1200" dirty="0" err="1" smtClean="0">
                          <a:solidFill>
                            <a:schemeClr val="dk1"/>
                          </a:solidFill>
                          <a:effectLst/>
                          <a:latin typeface="+mn-lt"/>
                          <a:ea typeface="+mn-ea"/>
                          <a:cs typeface="+mn-cs"/>
                        </a:rPr>
                        <a:t>mikroprzedsiębiorcom</a:t>
                      </a:r>
                      <a:r>
                        <a:rPr lang="pl-PL" sz="1600" kern="1200" dirty="0" smtClean="0">
                          <a:solidFill>
                            <a:schemeClr val="dk1"/>
                          </a:solidFill>
                          <a:effectLst/>
                          <a:latin typeface="+mn-lt"/>
                          <a:ea typeface="+mn-ea"/>
                          <a:cs typeface="+mn-cs"/>
                        </a:rPr>
                        <a:t>, małym i średnim przedsiębiorcom na usługi doradcze oraz udział w</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targach w ramach RPO na lata</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2014-2020. Zgodnie z ww. rozporządzeniem  kosztami  kwalifikowalnymi  są wyłącznie koszty usług doradczych świadczonych</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przez</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doradców zewnętrznych, które nie mają charakteru ciągłego ani okresowego,</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nie  są też związane ze zwykłymi kosztami operacyjnymi przedsiębiorstwa,</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takimi</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jak np.</a:t>
                      </a:r>
                      <a:r>
                        <a:rPr lang="pl-PL" sz="1600" kern="1200" baseline="0" dirty="0" smtClean="0">
                          <a:solidFill>
                            <a:schemeClr val="dk1"/>
                          </a:solidFill>
                          <a:effectLst/>
                          <a:latin typeface="+mn-lt"/>
                          <a:ea typeface="+mn-ea"/>
                          <a:cs typeface="+mn-cs"/>
                        </a:rPr>
                        <a:t> </a:t>
                      </a:r>
                      <a:r>
                        <a:rPr lang="pl-PL" sz="1600" kern="1200" dirty="0" smtClean="0">
                          <a:solidFill>
                            <a:schemeClr val="dk1"/>
                          </a:solidFill>
                          <a:effectLst/>
                          <a:latin typeface="+mn-lt"/>
                          <a:ea typeface="+mn-ea"/>
                          <a:cs typeface="+mn-cs"/>
                        </a:rPr>
                        <a:t>rutynowe usługi doradztwa podatkowego, regularne usługi prawnicze lub reklama.</a:t>
                      </a:r>
                    </a:p>
                    <a:p>
                      <a:pPr algn="just">
                        <a:lnSpc>
                          <a:spcPct val="150000"/>
                        </a:lnSpc>
                      </a:pPr>
                      <a:r>
                        <a:rPr lang="pl-PL" sz="1600" i="1" kern="1200" dirty="0" smtClean="0">
                          <a:solidFill>
                            <a:schemeClr val="dk1"/>
                          </a:solidFill>
                          <a:effectLst/>
                          <a:latin typeface="+mn-lt"/>
                          <a:ea typeface="+mn-ea"/>
                          <a:cs typeface="+mn-cs"/>
                        </a:rPr>
                        <a:t>Kryterium    oceniane    przez    eksperta    na    podstawie    wniosku o</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dofinansowanie i</a:t>
                      </a:r>
                      <a:r>
                        <a:rPr lang="pl-PL" sz="1600" i="1" kern="1200" baseline="0" dirty="0" smtClean="0">
                          <a:solidFill>
                            <a:schemeClr val="dk1"/>
                          </a:solidFill>
                          <a:effectLst/>
                          <a:latin typeface="+mn-lt"/>
                          <a:ea typeface="+mn-ea"/>
                          <a:cs typeface="+mn-cs"/>
                        </a:rPr>
                        <a:t> </a:t>
                      </a:r>
                      <a:r>
                        <a:rPr lang="pl-PL" sz="1600" i="1" kern="1200" dirty="0" smtClean="0">
                          <a:solidFill>
                            <a:schemeClr val="dk1"/>
                          </a:solidFill>
                          <a:effectLst/>
                          <a:latin typeface="+mn-lt"/>
                          <a:ea typeface="+mn-ea"/>
                          <a:cs typeface="+mn-cs"/>
                        </a:rPr>
                        <a:t>załączników do wniosku.</a:t>
                      </a:r>
                    </a:p>
                  </a:txBody>
                  <a:tcPr/>
                </a:tc>
                <a:tc>
                  <a:txBody>
                    <a:bodyPr/>
                    <a:lstStyle/>
                    <a:p>
                      <a:pPr algn="ctr">
                        <a:lnSpc>
                          <a:spcPct val="150000"/>
                        </a:lnSpc>
                      </a:pPr>
                      <a:endParaRPr lang="pl-PL" sz="1600" dirty="0" smtClean="0"/>
                    </a:p>
                    <a:p>
                      <a:pPr algn="ctr">
                        <a:lnSpc>
                          <a:spcPct val="150000"/>
                        </a:lnSpc>
                      </a:pPr>
                      <a:endParaRPr lang="pl-PL" sz="1600" dirty="0" smtClean="0"/>
                    </a:p>
                    <a:p>
                      <a:pPr algn="ctr">
                        <a:lnSpc>
                          <a:spcPct val="150000"/>
                        </a:lnSpc>
                      </a:pPr>
                      <a:r>
                        <a:rPr lang="pl-PL" sz="1600" dirty="0" smtClean="0"/>
                        <a:t>TAK/NIE</a:t>
                      </a:r>
                    </a:p>
                    <a:p>
                      <a:pPr algn="ctr">
                        <a:lnSpc>
                          <a:spcPct val="150000"/>
                        </a:lnSpc>
                      </a:pPr>
                      <a:endParaRPr lang="pl-PL" sz="1600" dirty="0" smtClean="0"/>
                    </a:p>
                    <a:p>
                      <a:pPr algn="ctr">
                        <a:lnSpc>
                          <a:spcPct val="150000"/>
                        </a:lnSpc>
                      </a:pPr>
                      <a:r>
                        <a:rPr lang="pl-PL" sz="1600" dirty="0" smtClean="0"/>
                        <a:t>Niespełnienie</a:t>
                      </a:r>
                      <a:r>
                        <a:rPr lang="pl-PL" sz="1600" baseline="0" dirty="0" smtClean="0"/>
                        <a:t> oznacza odrzucenie wniosku</a:t>
                      </a:r>
                      <a:endParaRPr lang="pl-PL" sz="1600" dirty="0"/>
                    </a:p>
                  </a:txBody>
                  <a:tcPr/>
                </a:tc>
              </a:tr>
            </a:tbl>
          </a:graphicData>
        </a:graphic>
      </p:graphicFrame>
    </p:spTree>
    <p:extLst>
      <p:ext uri="{BB962C8B-B14F-4D97-AF65-F5344CB8AC3E}">
        <p14:creationId xmlns:p14="http://schemas.microsoft.com/office/powerpoint/2010/main" val="2223958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2339287610"/>
              </p:ext>
            </p:extLst>
          </p:nvPr>
        </p:nvGraphicFramePr>
        <p:xfrm>
          <a:off x="37775" y="997416"/>
          <a:ext cx="9085018" cy="5605717"/>
        </p:xfrm>
        <a:graphic>
          <a:graphicData uri="http://schemas.openxmlformats.org/drawingml/2006/table">
            <a:tbl>
              <a:tblPr firstRow="1" bandRow="1">
                <a:tableStyleId>{5C22544A-7EE6-4342-B048-85BDC9FD1C3A}</a:tableStyleId>
              </a:tblPr>
              <a:tblGrid>
                <a:gridCol w="357761"/>
                <a:gridCol w="1512168"/>
                <a:gridCol w="5976664"/>
                <a:gridCol w="1238425"/>
              </a:tblGrid>
              <a:tr h="412880">
                <a:tc>
                  <a:txBody>
                    <a:bodyPr/>
                    <a:lstStyle/>
                    <a:p>
                      <a:pPr algn="ctr"/>
                      <a:endParaRPr lang="pl-PL" sz="1100" dirty="0"/>
                    </a:p>
                  </a:txBody>
                  <a:tcPr/>
                </a:tc>
                <a:tc>
                  <a:txBody>
                    <a:bodyPr/>
                    <a:lstStyle/>
                    <a:p>
                      <a:pPr algn="ctr"/>
                      <a:r>
                        <a:rPr lang="pl-PL" sz="1100" dirty="0" smtClean="0"/>
                        <a:t>Nazwa kryterium</a:t>
                      </a:r>
                      <a:endParaRPr lang="pl-PL" sz="1100" dirty="0"/>
                    </a:p>
                  </a:txBody>
                  <a:tcPr/>
                </a:tc>
                <a:tc>
                  <a:txBody>
                    <a:bodyPr/>
                    <a:lstStyle/>
                    <a:p>
                      <a:pPr algn="ctr"/>
                      <a:r>
                        <a:rPr lang="pl-PL" sz="1100" dirty="0" smtClean="0"/>
                        <a:t>Definicja kryterium</a:t>
                      </a:r>
                      <a:endParaRPr lang="pl-PL" sz="1100" dirty="0"/>
                    </a:p>
                  </a:txBody>
                  <a:tcPr/>
                </a:tc>
                <a:tc>
                  <a:txBody>
                    <a:bodyPr/>
                    <a:lstStyle/>
                    <a:p>
                      <a:pPr algn="ctr"/>
                      <a:r>
                        <a:rPr lang="pl-PL" sz="1100" dirty="0" smtClean="0"/>
                        <a:t>Opis znaczenia</a:t>
                      </a:r>
                      <a:r>
                        <a:rPr lang="pl-PL" sz="1100" baseline="0" dirty="0" smtClean="0"/>
                        <a:t> kryterium</a:t>
                      </a:r>
                      <a:endParaRPr lang="pl-PL" sz="1100" dirty="0"/>
                    </a:p>
                  </a:txBody>
                  <a:tcPr/>
                </a:tc>
              </a:tr>
              <a:tr h="1788840">
                <a:tc>
                  <a:txBody>
                    <a:bodyPr/>
                    <a:lstStyle/>
                    <a:p>
                      <a:pPr algn="just"/>
                      <a:r>
                        <a:rPr lang="pl-PL" sz="1400" dirty="0" smtClean="0"/>
                        <a:t>3.</a:t>
                      </a:r>
                      <a:endParaRPr lang="pl-PL" sz="1400" dirty="0"/>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pl-PL" sz="1400" b="1" dirty="0" smtClean="0"/>
                        <a:t>Zapewnienie odpowiedniego poziomu zainteresowania potencjalnych </a:t>
                      </a:r>
                      <a:r>
                        <a:rPr lang="pl-PL" sz="1400" b="1" dirty="0" err="1" smtClean="0"/>
                        <a:t>grantobiorców</a:t>
                      </a:r>
                      <a:endParaRPr lang="pl-PL" sz="1400" b="1" dirty="0"/>
                    </a:p>
                  </a:txBody>
                  <a:tcPr>
                    <a:lnB w="12700" cap="flat" cmpd="sng" algn="ctr">
                      <a:solidFill>
                        <a:schemeClr val="tx1"/>
                      </a:solidFill>
                      <a:prstDash val="solid"/>
                      <a:round/>
                      <a:headEnd type="none" w="med" len="med"/>
                      <a:tailEnd type="none" w="med" len="med"/>
                    </a:lnB>
                  </a:tcPr>
                </a:tc>
                <a:tc>
                  <a:txBody>
                    <a:bodyPr/>
                    <a:lstStyle/>
                    <a:p>
                      <a:pPr algn="just">
                        <a:lnSpc>
                          <a:spcPct val="150000"/>
                        </a:lnSpc>
                      </a:pPr>
                      <a:r>
                        <a:rPr lang="pl-PL" sz="1400" b="1" kern="1200" dirty="0" smtClean="0">
                          <a:solidFill>
                            <a:schemeClr val="dk1"/>
                          </a:solidFill>
                          <a:effectLst/>
                          <a:latin typeface="+mn-lt"/>
                          <a:ea typeface="+mn-ea"/>
                          <a:cs typeface="+mn-cs"/>
                        </a:rPr>
                        <a:t>Czy Wnioskodawca</a:t>
                      </a:r>
                      <a:r>
                        <a:rPr lang="pl-PL" sz="1400" b="1" kern="1200" baseline="0" dirty="0" smtClean="0">
                          <a:solidFill>
                            <a:schemeClr val="dk1"/>
                          </a:solidFill>
                          <a:effectLst/>
                          <a:latin typeface="+mn-lt"/>
                          <a:ea typeface="+mn-ea"/>
                          <a:cs typeface="+mn-cs"/>
                        </a:rPr>
                        <a:t> zaplanował działania mające na celu dotarcie do szerokiego grona potencjalnych </a:t>
                      </a:r>
                      <a:r>
                        <a:rPr lang="pl-PL" sz="1400" b="1" kern="1200" baseline="0" dirty="0" err="1" smtClean="0">
                          <a:solidFill>
                            <a:schemeClr val="dk1"/>
                          </a:solidFill>
                          <a:effectLst/>
                          <a:latin typeface="+mn-lt"/>
                          <a:ea typeface="+mn-ea"/>
                          <a:cs typeface="+mn-cs"/>
                        </a:rPr>
                        <a:t>grantobiorców</a:t>
                      </a:r>
                      <a:r>
                        <a:rPr lang="pl-PL" sz="1400" b="1" kern="1200" dirty="0" smtClean="0">
                          <a:solidFill>
                            <a:schemeClr val="dk1"/>
                          </a:solidFill>
                          <a:effectLst/>
                          <a:latin typeface="+mn-lt"/>
                          <a:ea typeface="+mn-ea"/>
                          <a:cs typeface="+mn-cs"/>
                        </a:rPr>
                        <a:t>?</a:t>
                      </a:r>
                    </a:p>
                    <a:p>
                      <a:pPr algn="just">
                        <a:lnSpc>
                          <a:spcPct val="150000"/>
                        </a:lnSpc>
                      </a:pPr>
                      <a:r>
                        <a:rPr lang="pl-PL" sz="1400" kern="1200" dirty="0" smtClean="0">
                          <a:solidFill>
                            <a:schemeClr val="dk1"/>
                          </a:solidFill>
                          <a:effectLst/>
                          <a:latin typeface="+mn-lt"/>
                          <a:ea typeface="+mn-ea"/>
                          <a:cs typeface="+mn-cs"/>
                        </a:rPr>
                        <a:t>Ocenie  podlega, czy Wnioskodawca  w  ramach  projektu  grantowego zapewni działania intensyfikujące udział MŚP w projekcie, np.</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poprzez współpracę   </a:t>
                      </a:r>
                      <a:br>
                        <a:rPr lang="pl-PL" sz="1400" kern="1200" dirty="0" smtClean="0">
                          <a:solidFill>
                            <a:schemeClr val="dk1"/>
                          </a:solidFill>
                          <a:effectLst/>
                          <a:latin typeface="+mn-lt"/>
                          <a:ea typeface="+mn-ea"/>
                          <a:cs typeface="+mn-cs"/>
                        </a:rPr>
                      </a:br>
                      <a:r>
                        <a:rPr lang="pl-PL" sz="1400" kern="1200" dirty="0" smtClean="0">
                          <a:solidFill>
                            <a:schemeClr val="dk1"/>
                          </a:solidFill>
                          <a:effectLst/>
                          <a:latin typeface="+mn-lt"/>
                          <a:ea typeface="+mn-ea"/>
                          <a:cs typeface="+mn-cs"/>
                        </a:rPr>
                        <a:t>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regionalnymi organizacjami   zrzeszającymi przedsiębiorców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pracodawców, co przyczyni się</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do aktywizacji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MŚP</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 zakresie korzystania z usług doradczych:</a:t>
                      </a:r>
                    </a:p>
                    <a:p>
                      <a:pPr marL="285750" indent="-285750" algn="just">
                        <a:lnSpc>
                          <a:spcPct val="150000"/>
                        </a:lnSpc>
                        <a:buFont typeface="Arial" panose="020B0604020202020204" pitchFamily="34" charset="0"/>
                        <a:buChar char="•"/>
                      </a:pPr>
                      <a:r>
                        <a:rPr lang="pl-PL" sz="1400" kern="1200" dirty="0" smtClean="0">
                          <a:solidFill>
                            <a:schemeClr val="dk1"/>
                          </a:solidFill>
                          <a:effectLst/>
                          <a:latin typeface="+mn-lt"/>
                          <a:ea typeface="+mn-ea"/>
                          <a:cs typeface="+mn-cs"/>
                        </a:rPr>
                        <a:t>Wnioskodawca  nie  zaplanował  żadnych  działań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ww. zakresie – 0 pkt</a:t>
                      </a:r>
                    </a:p>
                    <a:p>
                      <a:pPr marL="285750" indent="-285750" algn="just">
                        <a:lnSpc>
                          <a:spcPct val="150000"/>
                        </a:lnSpc>
                        <a:buFont typeface="Arial" panose="020B0604020202020204" pitchFamily="34" charset="0"/>
                        <a:buChar char="•"/>
                      </a:pPr>
                      <a:r>
                        <a:rPr lang="pl-PL" sz="1400" kern="1200" dirty="0" smtClean="0">
                          <a:solidFill>
                            <a:schemeClr val="dk1"/>
                          </a:solidFill>
                          <a:effectLst/>
                          <a:latin typeface="+mn-lt"/>
                          <a:ea typeface="+mn-ea"/>
                          <a:cs typeface="+mn-cs"/>
                        </a:rPr>
                        <a:t>Wnioskodawca  przedstawił tylko wykaz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działań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zakresie,  ale  nie zawarł w nim uzasadnienia</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lub przedstawione uzasadnienie nie jest</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wystarczające – 1pkt</a:t>
                      </a:r>
                    </a:p>
                    <a:p>
                      <a:pPr marL="285750" indent="-285750" algn="just">
                        <a:lnSpc>
                          <a:spcPct val="150000"/>
                        </a:lnSpc>
                        <a:buFont typeface="Arial" panose="020B0604020202020204" pitchFamily="34" charset="0"/>
                        <a:buChar char="•"/>
                      </a:pPr>
                      <a:r>
                        <a:rPr lang="pl-PL" sz="1400" kern="1200" dirty="0" smtClean="0">
                          <a:solidFill>
                            <a:schemeClr val="dk1"/>
                          </a:solidFill>
                          <a:effectLst/>
                          <a:latin typeface="+mn-lt"/>
                          <a:ea typeface="+mn-ea"/>
                          <a:cs typeface="+mn-cs"/>
                        </a:rPr>
                        <a:t>Wnioskodawca  przedstawił  szczegółowy plan  działań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zakresie,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logiczny i przemyślany sposób pokazujący ich wpływ na zwiększenie zainteresowania MŚP wsparciem na usługi doradcze – 3 pkt</a:t>
                      </a:r>
                    </a:p>
                    <a:p>
                      <a:pPr marL="0" indent="0" algn="just">
                        <a:lnSpc>
                          <a:spcPct val="150000"/>
                        </a:lnSpc>
                        <a:buFont typeface="Arial" panose="020B0604020202020204" pitchFamily="34" charset="0"/>
                        <a:buNone/>
                      </a:pPr>
                      <a:r>
                        <a:rPr lang="pl-PL" sz="1400" kern="1200" dirty="0" smtClean="0">
                          <a:solidFill>
                            <a:schemeClr val="accent2">
                              <a:lumMod val="75000"/>
                            </a:schemeClr>
                          </a:solidFill>
                          <a:effectLst/>
                          <a:latin typeface="+mn-lt"/>
                          <a:ea typeface="+mn-ea"/>
                          <a:cs typeface="+mn-cs"/>
                        </a:rPr>
                        <a:t>Przyznanie  przez  eksperta  0  pkt.  w  kryterium  oznacza  odrzucenie wniosku.</a:t>
                      </a:r>
                    </a:p>
                    <a:p>
                      <a:pPr marL="0" indent="0" algn="just">
                        <a:lnSpc>
                          <a:spcPct val="150000"/>
                        </a:lnSpc>
                        <a:buFont typeface="Arial" panose="020B0604020202020204" pitchFamily="34" charset="0"/>
                        <a:buNone/>
                      </a:pPr>
                      <a:r>
                        <a:rPr lang="pl-PL" sz="1400" i="1" kern="1200" dirty="0" smtClean="0">
                          <a:solidFill>
                            <a:schemeClr val="dk1"/>
                          </a:solidFill>
                          <a:effectLst/>
                          <a:latin typeface="+mn-lt"/>
                          <a:ea typeface="+mn-ea"/>
                          <a:cs typeface="+mn-cs"/>
                        </a:rPr>
                        <a:t>Kryterium weryfikowane w oparciu o treść wniosku o</a:t>
                      </a:r>
                      <a:r>
                        <a:rPr lang="pl-PL" sz="1400" i="1" kern="1200" baseline="0" dirty="0" smtClean="0">
                          <a:solidFill>
                            <a:schemeClr val="dk1"/>
                          </a:solidFill>
                          <a:effectLst/>
                          <a:latin typeface="+mn-lt"/>
                          <a:ea typeface="+mn-ea"/>
                          <a:cs typeface="+mn-cs"/>
                        </a:rPr>
                        <a:t> </a:t>
                      </a:r>
                      <a:r>
                        <a:rPr lang="pl-PL" sz="1400" i="1" kern="1200" dirty="0" smtClean="0">
                          <a:solidFill>
                            <a:schemeClr val="dk1"/>
                          </a:solidFill>
                          <a:effectLst/>
                          <a:latin typeface="+mn-lt"/>
                          <a:ea typeface="+mn-ea"/>
                          <a:cs typeface="+mn-cs"/>
                        </a:rPr>
                        <a:t>dofinansowanie projektu oraz treść załączników.</a:t>
                      </a: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endParaRPr lang="pl-PL" sz="1600" dirty="0" smtClean="0"/>
                    </a:p>
                    <a:p>
                      <a:pPr algn="ctr">
                        <a:lnSpc>
                          <a:spcPct val="150000"/>
                        </a:lnSpc>
                      </a:pPr>
                      <a:endParaRPr lang="pl-PL" sz="1600" dirty="0" smtClean="0"/>
                    </a:p>
                    <a:p>
                      <a:pPr algn="ctr">
                        <a:lnSpc>
                          <a:spcPct val="150000"/>
                        </a:lnSpc>
                      </a:pPr>
                      <a:r>
                        <a:rPr lang="pl-PL" sz="1600" dirty="0" smtClean="0"/>
                        <a:t>0/1/3</a:t>
                      </a:r>
                      <a:r>
                        <a:rPr lang="pl-PL" sz="1600" baseline="0" dirty="0" smtClean="0"/>
                        <a:t> pkt</a:t>
                      </a:r>
                      <a:endParaRPr lang="pl-PL" sz="1600" dirty="0" smtClean="0"/>
                    </a:p>
                    <a:p>
                      <a:pPr algn="ctr">
                        <a:lnSpc>
                          <a:spcPct val="150000"/>
                        </a:lnSpc>
                      </a:pPr>
                      <a:endParaRPr lang="pl-PL" sz="1400" dirty="0" smtClean="0"/>
                    </a:p>
                    <a:p>
                      <a:pPr algn="ctr">
                        <a:lnSpc>
                          <a:spcPct val="150000"/>
                        </a:lnSpc>
                      </a:pPr>
                      <a:r>
                        <a:rPr lang="pl-PL" sz="1400" baseline="0" dirty="0" smtClean="0">
                          <a:solidFill>
                            <a:schemeClr val="accent2">
                              <a:lumMod val="75000"/>
                            </a:schemeClr>
                          </a:solidFill>
                        </a:rPr>
                        <a:t>0 punktów oznacza odrzucenie wniosku</a:t>
                      </a:r>
                      <a:endParaRPr lang="pl-PL" sz="1400" dirty="0">
                        <a:solidFill>
                          <a:schemeClr val="accent2">
                            <a:lumMod val="75000"/>
                          </a:schemeClr>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912830"/>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2548618626"/>
              </p:ext>
            </p:extLst>
          </p:nvPr>
        </p:nvGraphicFramePr>
        <p:xfrm>
          <a:off x="37775" y="997416"/>
          <a:ext cx="9085018" cy="5532120"/>
        </p:xfrm>
        <a:graphic>
          <a:graphicData uri="http://schemas.openxmlformats.org/drawingml/2006/table">
            <a:tbl>
              <a:tblPr firstRow="1" bandRow="1">
                <a:tableStyleId>{5C22544A-7EE6-4342-B048-85BDC9FD1C3A}</a:tableStyleId>
              </a:tblPr>
              <a:tblGrid>
                <a:gridCol w="357761"/>
                <a:gridCol w="1512168"/>
                <a:gridCol w="5976664"/>
                <a:gridCol w="1238425"/>
              </a:tblGrid>
              <a:tr h="412880">
                <a:tc>
                  <a:txBody>
                    <a:bodyPr/>
                    <a:lstStyle/>
                    <a:p>
                      <a:pPr algn="ctr"/>
                      <a:endParaRPr lang="pl-PL" sz="1100" dirty="0"/>
                    </a:p>
                  </a:txBody>
                  <a:tcPr/>
                </a:tc>
                <a:tc>
                  <a:txBody>
                    <a:bodyPr/>
                    <a:lstStyle/>
                    <a:p>
                      <a:pPr algn="ctr"/>
                      <a:r>
                        <a:rPr lang="pl-PL" sz="1100" dirty="0" smtClean="0"/>
                        <a:t>Nazwa kryterium</a:t>
                      </a:r>
                      <a:endParaRPr lang="pl-PL" sz="1100" dirty="0"/>
                    </a:p>
                  </a:txBody>
                  <a:tcPr/>
                </a:tc>
                <a:tc>
                  <a:txBody>
                    <a:bodyPr/>
                    <a:lstStyle/>
                    <a:p>
                      <a:pPr algn="ctr"/>
                      <a:r>
                        <a:rPr lang="pl-PL" sz="1100" dirty="0" smtClean="0"/>
                        <a:t>Definicja kryterium</a:t>
                      </a:r>
                      <a:endParaRPr lang="pl-PL" sz="1100" dirty="0"/>
                    </a:p>
                  </a:txBody>
                  <a:tcPr/>
                </a:tc>
                <a:tc>
                  <a:txBody>
                    <a:bodyPr/>
                    <a:lstStyle/>
                    <a:p>
                      <a:pPr algn="ctr"/>
                      <a:r>
                        <a:rPr lang="pl-PL" sz="1100" dirty="0" smtClean="0"/>
                        <a:t>Opis znaczenia</a:t>
                      </a:r>
                      <a:r>
                        <a:rPr lang="pl-PL" sz="1100" baseline="0" dirty="0" smtClean="0"/>
                        <a:t> kryterium</a:t>
                      </a:r>
                      <a:endParaRPr lang="pl-PL" sz="1100" dirty="0"/>
                    </a:p>
                  </a:txBody>
                  <a:tcPr/>
                </a:tc>
              </a:tr>
              <a:tr h="1788840">
                <a:tc>
                  <a:txBody>
                    <a:bodyPr/>
                    <a:lstStyle/>
                    <a:p>
                      <a:pPr algn="just"/>
                      <a:r>
                        <a:rPr lang="pl-PL" sz="1400" dirty="0" smtClean="0"/>
                        <a:t>4.</a:t>
                      </a:r>
                      <a:endParaRPr lang="pl-PL" sz="1400" dirty="0"/>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pl-PL" sz="1400" b="1" dirty="0" smtClean="0"/>
                        <a:t>Stosowanie standardów usług</a:t>
                      </a:r>
                      <a:endParaRPr lang="pl-PL" sz="1400" b="1" dirty="0"/>
                    </a:p>
                  </a:txBody>
                  <a:tcPr>
                    <a:lnB w="12700" cap="flat" cmpd="sng" algn="ctr">
                      <a:solidFill>
                        <a:schemeClr val="tx1"/>
                      </a:solidFill>
                      <a:prstDash val="solid"/>
                      <a:round/>
                      <a:headEnd type="none" w="med" len="med"/>
                      <a:tailEnd type="none" w="med" len="med"/>
                    </a:lnB>
                  </a:tcPr>
                </a:tc>
                <a:tc>
                  <a:txBody>
                    <a:bodyPr/>
                    <a:lstStyle/>
                    <a:p>
                      <a:pPr algn="just">
                        <a:lnSpc>
                          <a:spcPct val="150000"/>
                        </a:lnSpc>
                      </a:pPr>
                      <a:r>
                        <a:rPr lang="pl-PL" sz="1400" b="1" kern="1200" dirty="0" smtClean="0">
                          <a:solidFill>
                            <a:schemeClr val="dk1"/>
                          </a:solidFill>
                          <a:effectLst/>
                          <a:latin typeface="+mn-lt"/>
                          <a:ea typeface="+mn-ea"/>
                          <a:cs typeface="+mn-cs"/>
                        </a:rPr>
                        <a:t>Czy Wnioskodawca</a:t>
                      </a:r>
                      <a:r>
                        <a:rPr lang="pl-PL" sz="1400" b="1" kern="1200" baseline="0" dirty="0" smtClean="0">
                          <a:solidFill>
                            <a:schemeClr val="dk1"/>
                          </a:solidFill>
                          <a:effectLst/>
                          <a:latin typeface="+mn-lt"/>
                          <a:ea typeface="+mn-ea"/>
                          <a:cs typeface="+mn-cs"/>
                        </a:rPr>
                        <a:t> prowadzi działalność na rzecz przedsiębiorstw według określonych standardów jakości</a:t>
                      </a:r>
                      <a:r>
                        <a:rPr lang="pl-PL" sz="1400" b="1" kern="1200" dirty="0" smtClean="0">
                          <a:solidFill>
                            <a:schemeClr val="dk1"/>
                          </a:solidFill>
                          <a:effectLst/>
                          <a:latin typeface="+mn-lt"/>
                          <a:ea typeface="+mn-ea"/>
                          <a:cs typeface="+mn-cs"/>
                        </a:rPr>
                        <a:t>?</a:t>
                      </a:r>
                    </a:p>
                    <a:p>
                      <a:pPr algn="just">
                        <a:lnSpc>
                          <a:spcPct val="150000"/>
                        </a:lnSpc>
                      </a:pPr>
                      <a:endParaRPr lang="pl-PL" sz="1400" b="1" kern="1200" dirty="0" smtClean="0">
                        <a:solidFill>
                          <a:schemeClr val="dk1"/>
                        </a:solidFill>
                        <a:effectLst/>
                        <a:latin typeface="+mn-lt"/>
                        <a:ea typeface="+mn-ea"/>
                        <a:cs typeface="+mn-cs"/>
                      </a:endParaRPr>
                    </a:p>
                    <a:p>
                      <a:pPr algn="just">
                        <a:lnSpc>
                          <a:spcPct val="100000"/>
                        </a:lnSpc>
                      </a:pPr>
                      <a:r>
                        <a:rPr lang="pl-PL" sz="1400" kern="1200" dirty="0" smtClean="0">
                          <a:solidFill>
                            <a:schemeClr val="dk1"/>
                          </a:solidFill>
                          <a:effectLst/>
                          <a:latin typeface="+mn-lt"/>
                          <a:ea typeface="+mn-ea"/>
                          <a:cs typeface="+mn-cs"/>
                        </a:rPr>
                        <a:t>Kryterium premiuje Wnioskodawców, którzy w zakresie świadczenia usług  na rzecz  przedsiębiorstw oraz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  zakresie   zapewnienia odpowiedniego potencjału  organizacyjnego,  technicznego 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ekonomicznego stosują dostępne</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standardy dla zagwarantowania odpowiedniego poziomu wsparcia udzielanego</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przedsiębiorcom:</a:t>
                      </a:r>
                    </a:p>
                    <a:p>
                      <a:pPr algn="ctr">
                        <a:lnSpc>
                          <a:spcPct val="100000"/>
                        </a:lnSpc>
                      </a:pPr>
                      <a:r>
                        <a:rPr lang="pl-PL" sz="1400" kern="1200" dirty="0" smtClean="0">
                          <a:solidFill>
                            <a:schemeClr val="dk1"/>
                          </a:solidFill>
                          <a:effectLst/>
                          <a:latin typeface="+mn-lt"/>
                          <a:ea typeface="+mn-ea"/>
                          <a:cs typeface="+mn-cs"/>
                        </a:rPr>
                        <a:t>nie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0 pkt.</a:t>
                      </a:r>
                    </a:p>
                    <a:p>
                      <a:pPr algn="ctr">
                        <a:lnSpc>
                          <a:spcPct val="100000"/>
                        </a:lnSpc>
                      </a:pPr>
                      <a:r>
                        <a:rPr lang="pl-PL" sz="1400" kern="1200" dirty="0" smtClean="0">
                          <a:solidFill>
                            <a:schemeClr val="dk1"/>
                          </a:solidFill>
                          <a:effectLst/>
                          <a:latin typeface="+mn-lt"/>
                          <a:ea typeface="+mn-ea"/>
                          <a:cs typeface="+mn-cs"/>
                        </a:rPr>
                        <a:t>tak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2 pkt.</a:t>
                      </a:r>
                    </a:p>
                    <a:p>
                      <a:pPr algn="just">
                        <a:lnSpc>
                          <a:spcPct val="100000"/>
                        </a:lnSpc>
                      </a:pPr>
                      <a:endParaRPr lang="pl-PL" sz="1400" kern="1200" dirty="0" smtClean="0">
                        <a:solidFill>
                          <a:schemeClr val="dk1"/>
                        </a:solidFill>
                        <a:effectLst/>
                        <a:latin typeface="+mn-lt"/>
                        <a:ea typeface="+mn-ea"/>
                        <a:cs typeface="+mn-cs"/>
                      </a:endParaRPr>
                    </a:p>
                    <a:p>
                      <a:pPr algn="just">
                        <a:lnSpc>
                          <a:spcPct val="100000"/>
                        </a:lnSpc>
                      </a:pPr>
                      <a:r>
                        <a:rPr lang="pl-PL" sz="1400" kern="1200" dirty="0" smtClean="0">
                          <a:solidFill>
                            <a:schemeClr val="dk1"/>
                          </a:solidFill>
                          <a:effectLst/>
                          <a:latin typeface="+mn-lt"/>
                          <a:ea typeface="+mn-ea"/>
                          <a:cs typeface="+mn-cs"/>
                        </a:rPr>
                        <a:t>Wnioskodawca  powinien wykazać posiadanie wdrożonego procesu świadczenia usług  doradczych,  zapewniający  wysoką  jakość świadczonych usług </a:t>
                      </a:r>
                      <a:br>
                        <a:rPr lang="pl-PL" sz="1400" kern="1200" dirty="0" smtClean="0">
                          <a:solidFill>
                            <a:schemeClr val="dk1"/>
                          </a:solidFill>
                          <a:effectLst/>
                          <a:latin typeface="+mn-lt"/>
                          <a:ea typeface="+mn-ea"/>
                          <a:cs typeface="+mn-cs"/>
                        </a:rPr>
                      </a:br>
                      <a:r>
                        <a:rPr lang="pl-PL" sz="1400" kern="1200" dirty="0" smtClean="0">
                          <a:solidFill>
                            <a:schemeClr val="dk1"/>
                          </a:solidFill>
                          <a:effectLst/>
                          <a:latin typeface="+mn-lt"/>
                          <a:ea typeface="+mn-ea"/>
                          <a:cs typeface="+mn-cs"/>
                        </a:rPr>
                        <a:t>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powtarzalność działań z nimi związanych. IZ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RPO WD nie wskazuje określonych</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norm/ certyfikatów w tym  zakresie. Dokumentami potwierdzającymi wdrożenie standardu świadczenia usług  mogą  być  wszelkie  certyfikaty,  akredytacje, zaświadczenia wydane  w  zakresie  świadczenia  usług na  rzecz  MŚP, a  także wyróżnienia, nagrody i referencje, 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których wynika między innymi, że Wnioskodawca  ma  wprowadzony  odpowiedni  system  do obsługi określonego rodzaju klientów, że posługuje się jednolitymi wzorami dokumentów i że jest </a:t>
                      </a:r>
                      <a:br>
                        <a:rPr lang="pl-PL" sz="1400" kern="1200" dirty="0" smtClean="0">
                          <a:solidFill>
                            <a:schemeClr val="dk1"/>
                          </a:solidFill>
                          <a:effectLst/>
                          <a:latin typeface="+mn-lt"/>
                          <a:ea typeface="+mn-ea"/>
                          <a:cs typeface="+mn-cs"/>
                        </a:rPr>
                      </a:br>
                      <a:r>
                        <a:rPr lang="pl-PL" sz="1400" kern="1200" dirty="0" smtClean="0">
                          <a:solidFill>
                            <a:schemeClr val="dk1"/>
                          </a:solidFill>
                          <a:effectLst/>
                          <a:latin typeface="+mn-lt"/>
                          <a:ea typeface="+mn-ea"/>
                          <a:cs typeface="+mn-cs"/>
                        </a:rPr>
                        <a:t>w stanie za każdym razem przeprowadzić usługę w taki sam sposób oraz że posiada odpowiednie doświadczenie do przeprowadzania usługi.</a:t>
                      </a:r>
                      <a:endParaRPr lang="pl-PL" sz="1400" i="1" kern="1200" dirty="0" smtClean="0">
                        <a:solidFill>
                          <a:schemeClr val="dk1"/>
                        </a:solidFill>
                        <a:effectLst/>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endParaRPr lang="pl-PL" sz="1600" dirty="0" smtClean="0">
                        <a:solidFill>
                          <a:schemeClr val="tx1"/>
                        </a:solidFill>
                      </a:endParaRPr>
                    </a:p>
                    <a:p>
                      <a:pPr algn="ctr">
                        <a:lnSpc>
                          <a:spcPct val="150000"/>
                        </a:lnSpc>
                      </a:pPr>
                      <a:endParaRPr lang="pl-PL" sz="1600" dirty="0" smtClean="0">
                        <a:solidFill>
                          <a:schemeClr val="tx1"/>
                        </a:solidFill>
                      </a:endParaRPr>
                    </a:p>
                    <a:p>
                      <a:pPr algn="ctr">
                        <a:lnSpc>
                          <a:spcPct val="150000"/>
                        </a:lnSpc>
                      </a:pPr>
                      <a:r>
                        <a:rPr lang="pl-PL" sz="1600" dirty="0" smtClean="0">
                          <a:solidFill>
                            <a:schemeClr val="tx1"/>
                          </a:solidFill>
                        </a:rPr>
                        <a:t>0/2</a:t>
                      </a:r>
                      <a:r>
                        <a:rPr lang="pl-PL" sz="1600" baseline="0" dirty="0" smtClean="0">
                          <a:solidFill>
                            <a:schemeClr val="tx1"/>
                          </a:solidFill>
                        </a:rPr>
                        <a:t> pkt</a:t>
                      </a:r>
                      <a:endParaRPr lang="pl-PL" sz="1600" dirty="0" smtClean="0">
                        <a:solidFill>
                          <a:schemeClr val="tx1"/>
                        </a:solidFill>
                      </a:endParaRPr>
                    </a:p>
                    <a:p>
                      <a:pPr algn="ctr">
                        <a:lnSpc>
                          <a:spcPct val="150000"/>
                        </a:lnSpc>
                      </a:pPr>
                      <a:endParaRPr lang="pl-PL" sz="1400" dirty="0" smtClean="0">
                        <a:solidFill>
                          <a:schemeClr val="tx1"/>
                        </a:solidFill>
                      </a:endParaRPr>
                    </a:p>
                    <a:p>
                      <a:pPr algn="ctr">
                        <a:lnSpc>
                          <a:spcPct val="150000"/>
                        </a:lnSpc>
                      </a:pPr>
                      <a:r>
                        <a:rPr lang="pl-PL" sz="1400" baseline="0" dirty="0" smtClean="0">
                          <a:solidFill>
                            <a:schemeClr val="tx1"/>
                          </a:solidFill>
                        </a:rPr>
                        <a:t>0 punktów nie oznacza odrzucenie wniosku</a:t>
                      </a:r>
                      <a:endParaRPr lang="pl-PL" sz="1400" dirty="0">
                        <a:solidFill>
                          <a:schemeClr val="tx1"/>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14524124"/>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3935291388"/>
              </p:ext>
            </p:extLst>
          </p:nvPr>
        </p:nvGraphicFramePr>
        <p:xfrm>
          <a:off x="37775" y="997416"/>
          <a:ext cx="9085018" cy="5656199"/>
        </p:xfrm>
        <a:graphic>
          <a:graphicData uri="http://schemas.openxmlformats.org/drawingml/2006/table">
            <a:tbl>
              <a:tblPr firstRow="1" bandRow="1">
                <a:tableStyleId>{5C22544A-7EE6-4342-B048-85BDC9FD1C3A}</a:tableStyleId>
              </a:tblPr>
              <a:tblGrid>
                <a:gridCol w="357761"/>
                <a:gridCol w="1368152"/>
                <a:gridCol w="6192688"/>
                <a:gridCol w="1166417"/>
              </a:tblGrid>
              <a:tr h="412880">
                <a:tc>
                  <a:txBody>
                    <a:bodyPr/>
                    <a:lstStyle/>
                    <a:p>
                      <a:pPr algn="ctr"/>
                      <a:endParaRPr lang="pl-PL" sz="1100" dirty="0"/>
                    </a:p>
                  </a:txBody>
                  <a:tcPr/>
                </a:tc>
                <a:tc>
                  <a:txBody>
                    <a:bodyPr/>
                    <a:lstStyle/>
                    <a:p>
                      <a:pPr algn="ctr"/>
                      <a:r>
                        <a:rPr lang="pl-PL" sz="1100" dirty="0" smtClean="0"/>
                        <a:t>Nazwa kryterium</a:t>
                      </a:r>
                      <a:endParaRPr lang="pl-PL" sz="1100" dirty="0"/>
                    </a:p>
                  </a:txBody>
                  <a:tcPr/>
                </a:tc>
                <a:tc>
                  <a:txBody>
                    <a:bodyPr/>
                    <a:lstStyle/>
                    <a:p>
                      <a:pPr algn="ctr"/>
                      <a:r>
                        <a:rPr lang="pl-PL" sz="1100" dirty="0" smtClean="0"/>
                        <a:t>Definicja kryterium</a:t>
                      </a:r>
                      <a:endParaRPr lang="pl-PL" sz="1100" dirty="0"/>
                    </a:p>
                  </a:txBody>
                  <a:tcPr/>
                </a:tc>
                <a:tc>
                  <a:txBody>
                    <a:bodyPr/>
                    <a:lstStyle/>
                    <a:p>
                      <a:pPr algn="ctr"/>
                      <a:r>
                        <a:rPr lang="pl-PL" sz="1100" dirty="0" smtClean="0"/>
                        <a:t>Opis znaczenia</a:t>
                      </a:r>
                      <a:r>
                        <a:rPr lang="pl-PL" sz="1100" baseline="0" dirty="0" smtClean="0"/>
                        <a:t> kryterium</a:t>
                      </a:r>
                      <a:endParaRPr lang="pl-PL" sz="1100" dirty="0"/>
                    </a:p>
                  </a:txBody>
                  <a:tcPr/>
                </a:tc>
              </a:tr>
              <a:tr h="1788840">
                <a:tc>
                  <a:txBody>
                    <a:bodyPr/>
                    <a:lstStyle/>
                    <a:p>
                      <a:pPr algn="just"/>
                      <a:r>
                        <a:rPr lang="pl-PL" sz="1400" dirty="0" smtClean="0"/>
                        <a:t>5.</a:t>
                      </a:r>
                      <a:endParaRPr lang="pl-PL" sz="1400" dirty="0"/>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pl-PL" sz="1400" b="1" dirty="0" smtClean="0"/>
                        <a:t>Wpływ projektu na rozwój inteligentnych specjalizacji regionu (RSI)</a:t>
                      </a:r>
                      <a:endParaRPr lang="pl-PL" sz="1400" b="1" dirty="0"/>
                    </a:p>
                  </a:txBody>
                  <a:tcPr>
                    <a:lnB w="12700" cap="flat" cmpd="sng" algn="ctr">
                      <a:solidFill>
                        <a:schemeClr val="tx1"/>
                      </a:solidFill>
                      <a:prstDash val="solid"/>
                      <a:round/>
                      <a:headEnd type="none" w="med" len="med"/>
                      <a:tailEnd type="none" w="med" len="med"/>
                    </a:lnB>
                  </a:tcPr>
                </a:tc>
                <a:tc>
                  <a:txBody>
                    <a:bodyPr/>
                    <a:lstStyle/>
                    <a:p>
                      <a:pPr algn="just">
                        <a:lnSpc>
                          <a:spcPct val="150000"/>
                        </a:lnSpc>
                      </a:pPr>
                      <a:r>
                        <a:rPr lang="pl-PL" sz="1400" b="1" kern="1200" dirty="0" smtClean="0">
                          <a:solidFill>
                            <a:schemeClr val="dk1"/>
                          </a:solidFill>
                          <a:effectLst/>
                          <a:latin typeface="+mn-lt"/>
                          <a:ea typeface="+mn-ea"/>
                          <a:cs typeface="+mn-cs"/>
                        </a:rPr>
                        <a:t>Czy usługi doradcze oferowane w ramach grantów będą wspierać rozwój inteligentnych specjalizacji regionu (RSI)?</a:t>
                      </a:r>
                    </a:p>
                    <a:p>
                      <a:pPr algn="just">
                        <a:lnSpc>
                          <a:spcPct val="150000"/>
                        </a:lnSpc>
                      </a:pPr>
                      <a:r>
                        <a:rPr lang="pl-PL" sz="1400" kern="1200" dirty="0" smtClean="0">
                          <a:solidFill>
                            <a:schemeClr val="dk1"/>
                          </a:solidFill>
                          <a:effectLst/>
                          <a:latin typeface="+mn-lt"/>
                          <a:ea typeface="+mn-ea"/>
                          <a:cs typeface="+mn-cs"/>
                        </a:rPr>
                        <a:t>W    ramach    kryterium będzie sprawdzane,</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czy wnioskodawca w ramach projektu  grantowego zobowiązuje się do przekazania co najmniej 20% grantów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(tj. 20% ogólnej liczby pojedynczych grantów przekazanych MŚP)</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na usługi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doradcze</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dla MŚP wpisujących</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się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specjalizacje   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podobszary   inteligentnych  specjalizacji</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regionu,</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wymienionych w</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dokumencie</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„Ramy  Strategicznie  na rzecz inteligentnych specjalizacji Dolnego Śląska”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aktualizacja przyjęta uchwałą nr</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1063/V/15  Zarządu  Województwa  Dolnośląskiego z</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19</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sierpnia 2015 (zał. RSI)</a:t>
                      </a:r>
                    </a:p>
                    <a:p>
                      <a:pPr algn="ctr">
                        <a:lnSpc>
                          <a:spcPct val="150000"/>
                        </a:lnSpc>
                      </a:pPr>
                      <a:r>
                        <a:rPr lang="pl-PL" sz="1400" kern="1200" dirty="0" smtClean="0">
                          <a:solidFill>
                            <a:schemeClr val="dk1"/>
                          </a:solidFill>
                          <a:effectLst/>
                          <a:latin typeface="+mn-lt"/>
                          <a:ea typeface="+mn-ea"/>
                          <a:cs typeface="+mn-cs"/>
                        </a:rPr>
                        <a:t>tak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2 pkt.</a:t>
                      </a:r>
                    </a:p>
                    <a:p>
                      <a:pPr algn="ctr">
                        <a:lnSpc>
                          <a:spcPct val="150000"/>
                        </a:lnSpc>
                      </a:pPr>
                      <a:r>
                        <a:rPr lang="pl-PL" sz="1400" kern="1200" dirty="0" smtClean="0">
                          <a:solidFill>
                            <a:schemeClr val="dk1"/>
                          </a:solidFill>
                          <a:effectLst/>
                          <a:latin typeface="+mn-lt"/>
                          <a:ea typeface="+mn-ea"/>
                          <a:cs typeface="+mn-cs"/>
                        </a:rPr>
                        <a:t>nie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0 pkt.</a:t>
                      </a:r>
                    </a:p>
                    <a:p>
                      <a:pPr algn="just">
                        <a:lnSpc>
                          <a:spcPct val="150000"/>
                        </a:lnSpc>
                      </a:pPr>
                      <a:r>
                        <a:rPr lang="pl-PL" sz="1200" kern="1200" dirty="0" smtClean="0">
                          <a:solidFill>
                            <a:schemeClr val="dk1"/>
                          </a:solidFill>
                          <a:effectLst/>
                          <a:latin typeface="+mn-lt"/>
                          <a:ea typeface="+mn-ea"/>
                          <a:cs typeface="+mn-cs"/>
                        </a:rPr>
                        <a:t>RSI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Regionalna Strategia Innowacji dla Województwa Dolnośląskiego na lata 2011-2020  (RSI  WD),  przyjęta  uchwałą  nr</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1149/IV/11  Zarządu Województwa Dolnośląskiego z dnia 30</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sierpnia 2011 r. (z </a:t>
                      </a:r>
                      <a:r>
                        <a:rPr lang="pl-PL" sz="1200" kern="1200" dirty="0" err="1" smtClean="0">
                          <a:solidFill>
                            <a:schemeClr val="dk1"/>
                          </a:solidFill>
                          <a:effectLst/>
                          <a:latin typeface="+mn-lt"/>
                          <a:ea typeface="+mn-ea"/>
                          <a:cs typeface="+mn-cs"/>
                        </a:rPr>
                        <a:t>późn</a:t>
                      </a:r>
                      <a:r>
                        <a:rPr lang="pl-PL" sz="1200" kern="1200" dirty="0" smtClean="0">
                          <a:solidFill>
                            <a:schemeClr val="dk1"/>
                          </a:solidFill>
                          <a:effectLst/>
                          <a:latin typeface="+mn-lt"/>
                          <a:ea typeface="+mn-ea"/>
                          <a:cs typeface="+mn-cs"/>
                        </a:rPr>
                        <a:t>. zm.)</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załącznik   RSI</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przyjęty  uchwałą  nr  1063/V/15  Zarządu  Województwa Dolnośląskiego z</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dnia 19 sierpnia 2015 r. w sprawie przyjęcia programu rozwoju  pn.  „Regionalna Strategia  Innowacji  dla  Województwa Dolnośląskiego  na  lata  2011-2020”  po  dokonaniu aktualizacji i przeprowadzeniu konsultacji społecznych.</a:t>
                      </a:r>
                      <a:endParaRPr lang="pl-PL" sz="1200" i="1" kern="1200" dirty="0" smtClean="0">
                        <a:solidFill>
                          <a:schemeClr val="dk1"/>
                        </a:solidFill>
                        <a:effectLst/>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endParaRPr lang="pl-PL" sz="1600" dirty="0" smtClean="0">
                        <a:solidFill>
                          <a:schemeClr val="tx1"/>
                        </a:solidFill>
                      </a:endParaRPr>
                    </a:p>
                    <a:p>
                      <a:pPr algn="ctr">
                        <a:lnSpc>
                          <a:spcPct val="150000"/>
                        </a:lnSpc>
                      </a:pPr>
                      <a:endParaRPr lang="pl-PL" sz="1600" dirty="0" smtClean="0">
                        <a:solidFill>
                          <a:schemeClr val="tx1"/>
                        </a:solidFill>
                      </a:endParaRPr>
                    </a:p>
                    <a:p>
                      <a:pPr algn="ctr">
                        <a:lnSpc>
                          <a:spcPct val="150000"/>
                        </a:lnSpc>
                      </a:pPr>
                      <a:r>
                        <a:rPr lang="pl-PL" sz="1600" dirty="0" smtClean="0">
                          <a:solidFill>
                            <a:schemeClr val="tx1"/>
                          </a:solidFill>
                        </a:rPr>
                        <a:t>0/2</a:t>
                      </a:r>
                      <a:r>
                        <a:rPr lang="pl-PL" sz="1600" baseline="0" dirty="0" smtClean="0">
                          <a:solidFill>
                            <a:schemeClr val="tx1"/>
                          </a:solidFill>
                        </a:rPr>
                        <a:t> pkt</a:t>
                      </a:r>
                      <a:endParaRPr lang="pl-PL" sz="1600" dirty="0" smtClean="0">
                        <a:solidFill>
                          <a:schemeClr val="tx1"/>
                        </a:solidFill>
                      </a:endParaRPr>
                    </a:p>
                    <a:p>
                      <a:pPr algn="ctr">
                        <a:lnSpc>
                          <a:spcPct val="150000"/>
                        </a:lnSpc>
                      </a:pPr>
                      <a:endParaRPr lang="pl-PL" sz="1400" dirty="0" smtClean="0">
                        <a:solidFill>
                          <a:schemeClr val="tx1"/>
                        </a:solidFill>
                      </a:endParaRPr>
                    </a:p>
                    <a:p>
                      <a:pPr algn="ctr">
                        <a:lnSpc>
                          <a:spcPct val="150000"/>
                        </a:lnSpc>
                      </a:pPr>
                      <a:r>
                        <a:rPr lang="pl-PL" sz="1400" baseline="0" dirty="0" smtClean="0">
                          <a:solidFill>
                            <a:schemeClr val="tx1"/>
                          </a:solidFill>
                        </a:rPr>
                        <a:t>0 punktów nie oznacza odrzucenie wniosku</a:t>
                      </a:r>
                      <a:endParaRPr lang="pl-PL" sz="1400" dirty="0">
                        <a:solidFill>
                          <a:schemeClr val="tx1"/>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4557775"/>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4" name="Tabela 3"/>
          <p:cNvGraphicFramePr>
            <a:graphicFrameLocks noGrp="1"/>
          </p:cNvGraphicFramePr>
          <p:nvPr>
            <p:extLst>
              <p:ext uri="{D42A27DB-BD31-4B8C-83A1-F6EECF244321}">
                <p14:modId xmlns:p14="http://schemas.microsoft.com/office/powerpoint/2010/main" val="581544360"/>
              </p:ext>
            </p:extLst>
          </p:nvPr>
        </p:nvGraphicFramePr>
        <p:xfrm>
          <a:off x="37775" y="1307296"/>
          <a:ext cx="9085018" cy="4416997"/>
        </p:xfrm>
        <a:graphic>
          <a:graphicData uri="http://schemas.openxmlformats.org/drawingml/2006/table">
            <a:tbl>
              <a:tblPr firstRow="1" bandRow="1">
                <a:tableStyleId>{5C22544A-7EE6-4342-B048-85BDC9FD1C3A}</a:tableStyleId>
              </a:tblPr>
              <a:tblGrid>
                <a:gridCol w="357761"/>
                <a:gridCol w="1728192"/>
                <a:gridCol w="5256584"/>
                <a:gridCol w="1742481"/>
              </a:tblGrid>
              <a:tr h="0">
                <a:tc>
                  <a:txBody>
                    <a:bodyPr/>
                    <a:lstStyle/>
                    <a:p>
                      <a:pPr algn="ctr"/>
                      <a:endParaRPr lang="pl-PL" sz="1100" dirty="0"/>
                    </a:p>
                  </a:txBody>
                  <a:tcPr/>
                </a:tc>
                <a:tc>
                  <a:txBody>
                    <a:bodyPr/>
                    <a:lstStyle/>
                    <a:p>
                      <a:pPr algn="ctr"/>
                      <a:r>
                        <a:rPr lang="pl-PL" sz="1400" dirty="0" smtClean="0"/>
                        <a:t>Nazwa kryterium</a:t>
                      </a:r>
                      <a:endParaRPr lang="pl-PL" sz="1400" dirty="0"/>
                    </a:p>
                  </a:txBody>
                  <a:tcPr/>
                </a:tc>
                <a:tc>
                  <a:txBody>
                    <a:bodyPr/>
                    <a:lstStyle/>
                    <a:p>
                      <a:pPr algn="ctr"/>
                      <a:r>
                        <a:rPr lang="pl-PL" sz="1400" dirty="0" smtClean="0"/>
                        <a:t>Definicja kryterium</a:t>
                      </a:r>
                      <a:endParaRPr lang="pl-PL" sz="1400" dirty="0"/>
                    </a:p>
                  </a:txBody>
                  <a:tcPr/>
                </a:tc>
                <a:tc>
                  <a:txBody>
                    <a:bodyPr/>
                    <a:lstStyle/>
                    <a:p>
                      <a:pPr algn="ctr"/>
                      <a:r>
                        <a:rPr lang="pl-PL" sz="1400" dirty="0" smtClean="0"/>
                        <a:t>Opis znaczenia</a:t>
                      </a:r>
                      <a:r>
                        <a:rPr lang="pl-PL" sz="1400" baseline="0" dirty="0" smtClean="0"/>
                        <a:t> kryterium</a:t>
                      </a:r>
                      <a:endParaRPr lang="pl-PL" sz="1400" dirty="0"/>
                    </a:p>
                  </a:txBody>
                  <a:tcPr/>
                </a:tc>
              </a:tr>
              <a:tr h="1788840">
                <a:tc>
                  <a:txBody>
                    <a:bodyPr/>
                    <a:lstStyle/>
                    <a:p>
                      <a:pPr algn="just"/>
                      <a:r>
                        <a:rPr lang="pl-PL" sz="1400" dirty="0" smtClean="0"/>
                        <a:t>6.</a:t>
                      </a:r>
                      <a:endParaRPr lang="pl-PL" sz="1400" dirty="0"/>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pl-PL" sz="1400" b="1" dirty="0" smtClean="0"/>
                        <a:t>Doświadczenie Wnioskodawcy w zakresie działalności na rzecz MŚP z regionu</a:t>
                      </a:r>
                      <a:endParaRPr lang="pl-PL" sz="1400" b="1" dirty="0"/>
                    </a:p>
                  </a:txBody>
                  <a:tcPr>
                    <a:lnB w="12700" cap="flat" cmpd="sng" algn="ctr">
                      <a:solidFill>
                        <a:schemeClr val="tx1"/>
                      </a:solidFill>
                      <a:prstDash val="solid"/>
                      <a:round/>
                      <a:headEnd type="none" w="med" len="med"/>
                      <a:tailEnd type="none" w="med" len="med"/>
                    </a:lnB>
                  </a:tcPr>
                </a:tc>
                <a:tc>
                  <a:txBody>
                    <a:bodyPr/>
                    <a:lstStyle/>
                    <a:p>
                      <a:pPr algn="just">
                        <a:lnSpc>
                          <a:spcPct val="150000"/>
                        </a:lnSpc>
                      </a:pPr>
                      <a:r>
                        <a:rPr lang="pl-PL" sz="1400" b="1" kern="1200" dirty="0" smtClean="0">
                          <a:solidFill>
                            <a:schemeClr val="dk1"/>
                          </a:solidFill>
                          <a:effectLst/>
                          <a:latin typeface="+mn-lt"/>
                          <a:ea typeface="+mn-ea"/>
                          <a:cs typeface="+mn-cs"/>
                        </a:rPr>
                        <a:t>Czy Wnioskodawca ma doświadczenie w zakresie działalności </a:t>
                      </a:r>
                      <a:br>
                        <a:rPr lang="pl-PL" sz="1400" b="1" kern="1200" dirty="0" smtClean="0">
                          <a:solidFill>
                            <a:schemeClr val="dk1"/>
                          </a:solidFill>
                          <a:effectLst/>
                          <a:latin typeface="+mn-lt"/>
                          <a:ea typeface="+mn-ea"/>
                          <a:cs typeface="+mn-cs"/>
                        </a:rPr>
                      </a:br>
                      <a:r>
                        <a:rPr lang="pl-PL" sz="1400" b="1" kern="1200" dirty="0" smtClean="0">
                          <a:solidFill>
                            <a:schemeClr val="dk1"/>
                          </a:solidFill>
                          <a:effectLst/>
                          <a:latin typeface="+mn-lt"/>
                          <a:ea typeface="+mn-ea"/>
                          <a:cs typeface="+mn-cs"/>
                        </a:rPr>
                        <a:t>na rzecz</a:t>
                      </a:r>
                      <a:r>
                        <a:rPr lang="pl-PL" sz="1400" b="1" kern="1200" baseline="0" dirty="0" smtClean="0">
                          <a:solidFill>
                            <a:schemeClr val="dk1"/>
                          </a:solidFill>
                          <a:effectLst/>
                          <a:latin typeface="+mn-lt"/>
                          <a:ea typeface="+mn-ea"/>
                          <a:cs typeface="+mn-cs"/>
                        </a:rPr>
                        <a:t> MŚP na Dolnym Śląsku</a:t>
                      </a:r>
                      <a:r>
                        <a:rPr lang="pl-PL" sz="1400" b="1" kern="1200" dirty="0" smtClean="0">
                          <a:solidFill>
                            <a:schemeClr val="dk1"/>
                          </a:solidFill>
                          <a:effectLst/>
                          <a:latin typeface="+mn-lt"/>
                          <a:ea typeface="+mn-ea"/>
                          <a:cs typeface="+mn-cs"/>
                        </a:rPr>
                        <a:t>?</a:t>
                      </a:r>
                    </a:p>
                    <a:p>
                      <a:pPr algn="just">
                        <a:lnSpc>
                          <a:spcPct val="150000"/>
                        </a:lnSpc>
                      </a:pPr>
                      <a:endParaRPr lang="pl-PL" sz="1400" kern="1200" dirty="0" smtClean="0">
                        <a:solidFill>
                          <a:schemeClr val="dk1"/>
                        </a:solidFill>
                        <a:effectLst/>
                        <a:latin typeface="+mn-lt"/>
                        <a:ea typeface="+mn-ea"/>
                        <a:cs typeface="+mn-cs"/>
                      </a:endParaRPr>
                    </a:p>
                    <a:p>
                      <a:pPr algn="just">
                        <a:lnSpc>
                          <a:spcPct val="150000"/>
                        </a:lnSpc>
                      </a:pPr>
                      <a:r>
                        <a:rPr lang="pl-PL" sz="1400" kern="1200" dirty="0" smtClean="0">
                          <a:solidFill>
                            <a:schemeClr val="dk1"/>
                          </a:solidFill>
                          <a:effectLst/>
                          <a:latin typeface="+mn-lt"/>
                          <a:ea typeface="+mn-ea"/>
                          <a:cs typeface="+mn-cs"/>
                        </a:rPr>
                        <a:t>Kryterium ma za zadanie premiować Wnioskodawców, którzy mogą udokumentować prowadzoną w sposób ciągły od co najmniej 3 lat na Dolnym Śląsku działalność wspierającą rozwój firm w regionie:</a:t>
                      </a:r>
                    </a:p>
                    <a:p>
                      <a:pPr algn="ctr">
                        <a:lnSpc>
                          <a:spcPct val="150000"/>
                        </a:lnSpc>
                      </a:pPr>
                      <a:endParaRPr lang="pl-PL" sz="1400" kern="1200" dirty="0" smtClean="0">
                        <a:solidFill>
                          <a:schemeClr val="dk1"/>
                        </a:solidFill>
                        <a:effectLst/>
                        <a:latin typeface="+mn-lt"/>
                        <a:ea typeface="+mn-ea"/>
                        <a:cs typeface="+mn-cs"/>
                      </a:endParaRPr>
                    </a:p>
                    <a:p>
                      <a:pPr algn="ctr">
                        <a:lnSpc>
                          <a:spcPct val="150000"/>
                        </a:lnSpc>
                      </a:pPr>
                      <a:r>
                        <a:rPr lang="pl-PL" sz="1400" kern="1200" dirty="0" smtClean="0">
                          <a:solidFill>
                            <a:schemeClr val="dk1"/>
                          </a:solidFill>
                          <a:effectLst/>
                          <a:latin typeface="+mn-lt"/>
                          <a:ea typeface="+mn-ea"/>
                          <a:cs typeface="+mn-cs"/>
                        </a:rPr>
                        <a:t>nie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0 pkt.</a:t>
                      </a:r>
                    </a:p>
                    <a:p>
                      <a:pPr algn="ctr">
                        <a:lnSpc>
                          <a:spcPct val="150000"/>
                        </a:lnSpc>
                      </a:pPr>
                      <a:r>
                        <a:rPr lang="pl-PL" sz="1400" kern="1200" dirty="0" smtClean="0">
                          <a:solidFill>
                            <a:schemeClr val="dk1"/>
                          </a:solidFill>
                          <a:effectLst/>
                          <a:latin typeface="+mn-lt"/>
                          <a:ea typeface="+mn-ea"/>
                          <a:cs typeface="+mn-cs"/>
                        </a:rPr>
                        <a:t>tak –</a:t>
                      </a:r>
                      <a:r>
                        <a:rPr lang="pl-PL" sz="1400" kern="1200" baseline="0" dirty="0" smtClean="0">
                          <a:solidFill>
                            <a:schemeClr val="dk1"/>
                          </a:solidFill>
                          <a:effectLst/>
                          <a:latin typeface="+mn-lt"/>
                          <a:ea typeface="+mn-ea"/>
                          <a:cs typeface="+mn-cs"/>
                        </a:rPr>
                        <a:t> </a:t>
                      </a:r>
                      <a:r>
                        <a:rPr lang="pl-PL" sz="1400" kern="1200" dirty="0" smtClean="0">
                          <a:solidFill>
                            <a:schemeClr val="dk1"/>
                          </a:solidFill>
                          <a:effectLst/>
                          <a:latin typeface="+mn-lt"/>
                          <a:ea typeface="+mn-ea"/>
                          <a:cs typeface="+mn-cs"/>
                        </a:rPr>
                        <a:t>2 pkt.</a:t>
                      </a:r>
                    </a:p>
                    <a:p>
                      <a:pPr algn="just">
                        <a:lnSpc>
                          <a:spcPct val="150000"/>
                        </a:lnSpc>
                      </a:pPr>
                      <a:endParaRPr lang="pl-PL" sz="1400" kern="1200" dirty="0" smtClean="0">
                        <a:solidFill>
                          <a:schemeClr val="dk1"/>
                        </a:solidFill>
                        <a:effectLst/>
                        <a:latin typeface="+mn-lt"/>
                        <a:ea typeface="+mn-ea"/>
                        <a:cs typeface="+mn-cs"/>
                      </a:endParaRPr>
                    </a:p>
                    <a:p>
                      <a:pPr algn="just">
                        <a:lnSpc>
                          <a:spcPct val="150000"/>
                        </a:lnSpc>
                      </a:pPr>
                      <a:r>
                        <a:rPr lang="pl-PL" sz="1400" i="1" kern="1200" dirty="0" smtClean="0">
                          <a:solidFill>
                            <a:schemeClr val="dk1"/>
                          </a:solidFill>
                          <a:effectLst/>
                          <a:latin typeface="+mn-lt"/>
                          <a:ea typeface="+mn-ea"/>
                          <a:cs typeface="+mn-cs"/>
                        </a:rPr>
                        <a:t>Dokumentami  potwierdzającymi  doświadczenie  oraz  skuteczność działania mogą być np. sprawozdania z działalności IOB itp.</a:t>
                      </a:r>
                      <a:endParaRPr lang="pl-PL" sz="1200" i="1" kern="1200" dirty="0" smtClean="0">
                        <a:solidFill>
                          <a:schemeClr val="dk1"/>
                        </a:solidFill>
                        <a:effectLst/>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endParaRPr lang="pl-PL" sz="1600" dirty="0" smtClean="0">
                        <a:solidFill>
                          <a:schemeClr val="tx1"/>
                        </a:solidFill>
                      </a:endParaRPr>
                    </a:p>
                    <a:p>
                      <a:pPr algn="ctr">
                        <a:lnSpc>
                          <a:spcPct val="150000"/>
                        </a:lnSpc>
                      </a:pPr>
                      <a:endParaRPr lang="pl-PL" sz="1600" dirty="0" smtClean="0">
                        <a:solidFill>
                          <a:schemeClr val="tx1"/>
                        </a:solidFill>
                      </a:endParaRPr>
                    </a:p>
                    <a:p>
                      <a:pPr algn="ctr">
                        <a:lnSpc>
                          <a:spcPct val="150000"/>
                        </a:lnSpc>
                      </a:pPr>
                      <a:r>
                        <a:rPr lang="pl-PL" sz="1600" dirty="0" smtClean="0">
                          <a:solidFill>
                            <a:schemeClr val="tx1"/>
                          </a:solidFill>
                        </a:rPr>
                        <a:t>0/2</a:t>
                      </a:r>
                      <a:r>
                        <a:rPr lang="pl-PL" sz="1600" baseline="0" dirty="0" smtClean="0">
                          <a:solidFill>
                            <a:schemeClr val="tx1"/>
                          </a:solidFill>
                        </a:rPr>
                        <a:t> pkt</a:t>
                      </a:r>
                      <a:endParaRPr lang="pl-PL" sz="1600" dirty="0" smtClean="0">
                        <a:solidFill>
                          <a:schemeClr val="tx1"/>
                        </a:solidFill>
                      </a:endParaRPr>
                    </a:p>
                    <a:p>
                      <a:pPr algn="ctr">
                        <a:lnSpc>
                          <a:spcPct val="150000"/>
                        </a:lnSpc>
                      </a:pPr>
                      <a:endParaRPr lang="pl-PL" sz="1400" dirty="0" smtClean="0">
                        <a:solidFill>
                          <a:schemeClr val="tx1"/>
                        </a:solidFill>
                      </a:endParaRPr>
                    </a:p>
                    <a:p>
                      <a:pPr algn="ctr">
                        <a:lnSpc>
                          <a:spcPct val="150000"/>
                        </a:lnSpc>
                      </a:pPr>
                      <a:r>
                        <a:rPr lang="pl-PL" sz="1400" baseline="0" dirty="0" smtClean="0">
                          <a:solidFill>
                            <a:schemeClr val="tx1"/>
                          </a:solidFill>
                        </a:rPr>
                        <a:t>0 punktów nie oznacza odrzucenie wniosku</a:t>
                      </a:r>
                      <a:endParaRPr lang="pl-PL" sz="1400" dirty="0">
                        <a:solidFill>
                          <a:schemeClr val="tx1"/>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8670241"/>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8" name="Text Box 3"/>
          <p:cNvSpPr txBox="1">
            <a:spLocks noChangeArrowheads="1"/>
          </p:cNvSpPr>
          <p:nvPr/>
        </p:nvSpPr>
        <p:spPr bwMode="auto">
          <a:xfrm>
            <a:off x="310850" y="980728"/>
            <a:ext cx="8280400" cy="5757603"/>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prstClr val="black"/>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prstClr val="black"/>
                </a:solidFill>
                <a:latin typeface="Arial" panose="020B0604020202020204" pitchFamily="34" charset="0"/>
                <a:cs typeface="Arial" panose="020B0604020202020204" pitchFamily="34" charset="0"/>
                <a:hlinkClick r:id="rId3"/>
              </a:rPr>
              <a:t>www.ipaw.walbrzych.eu</a:t>
            </a:r>
            <a:endParaRPr lang="pl-PL" sz="2800" b="1" dirty="0" smtClean="0">
              <a:solidFill>
                <a:prstClr val="black"/>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prstClr val="black"/>
                </a:solidFill>
                <a:latin typeface="Arial" panose="020B0604020202020204" pitchFamily="34" charset="0"/>
                <a:cs typeface="Arial" panose="020B0604020202020204" pitchFamily="34" charset="0"/>
              </a:rPr>
              <a:t>  </a:t>
            </a:r>
            <a:r>
              <a:rPr lang="pl-PL" sz="2800" dirty="0" smtClean="0">
                <a:solidFill>
                  <a:prstClr val="black"/>
                </a:solidFill>
                <a:latin typeface="Arial" panose="020B0604020202020204" pitchFamily="34" charset="0"/>
                <a:cs typeface="Arial" panose="020B0604020202020204" pitchFamily="34" charset="0"/>
              </a:rPr>
              <a:t>     </a:t>
            </a: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latin typeface="Arial" panose="020B0604020202020204" pitchFamily="34" charset="0"/>
              <a:cs typeface="Arial" panose="020B0604020202020204" pitchFamily="34" charset="0"/>
            </a:endParaRPr>
          </a:p>
          <a:p>
            <a:endParaRPr lang="pl-PL" sz="1600" b="1" dirty="0" smtClean="0">
              <a:solidFill>
                <a:prstClr val="black"/>
              </a:solidFill>
              <a:latin typeface="Arial" panose="020B0604020202020204" pitchFamily="34" charset="0"/>
              <a:cs typeface="Arial" panose="020B0604020202020204" pitchFamily="34" charset="0"/>
            </a:endParaRPr>
          </a:p>
          <a:p>
            <a:pPr algn="ctr"/>
            <a:r>
              <a:rPr lang="pl-PL" sz="1600" dirty="0"/>
              <a:t>Zapytania dotyczące naboru można przesyłać na adresy mailowe</a:t>
            </a:r>
            <a:r>
              <a:rPr lang="pl-PL" sz="1600" dirty="0" smtClean="0"/>
              <a:t>:</a:t>
            </a:r>
          </a:p>
          <a:p>
            <a:pPr algn="ctr"/>
            <a:endParaRPr lang="pl-PL" sz="1600" dirty="0"/>
          </a:p>
          <a:p>
            <a:pPr algn="ctr">
              <a:lnSpc>
                <a:spcPct val="150000"/>
              </a:lnSpc>
            </a:pPr>
            <a:r>
              <a:rPr lang="pl-PL" sz="2000" b="1" u="sng" dirty="0">
                <a:hlinkClick r:id="rId4"/>
              </a:rPr>
              <a:t>pife@dolnyslask.pl</a:t>
            </a:r>
            <a:endParaRPr lang="pl-PL" sz="2000" b="1" dirty="0"/>
          </a:p>
          <a:p>
            <a:pPr algn="ctr">
              <a:lnSpc>
                <a:spcPct val="150000"/>
              </a:lnSpc>
            </a:pPr>
            <a:r>
              <a:rPr lang="pl-PL" sz="2000" b="1" u="sng" dirty="0" smtClean="0">
                <a:hlinkClick r:id="rId5"/>
              </a:rPr>
              <a:t>pife.walbrzych@dolnyslask.pl</a:t>
            </a:r>
            <a:endParaRPr lang="pl-PL" sz="2000" b="1" dirty="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39562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pl-PL" sz="1600" dirty="0">
              <a:solidFill>
                <a:prstClr val="black"/>
              </a:solidFill>
            </a:endParaRPr>
          </a:p>
        </p:txBody>
      </p:sp>
      <p:sp>
        <p:nvSpPr>
          <p:cNvPr id="4" name="Symbol zastępczy tekstu 3"/>
          <p:cNvSpPr>
            <a:spLocks noGrp="1"/>
          </p:cNvSpPr>
          <p:nvPr>
            <p:ph type="body" idx="1"/>
          </p:nvPr>
        </p:nvSpPr>
        <p:spPr>
          <a:xfrm>
            <a:off x="563895" y="4869160"/>
            <a:ext cx="8240905" cy="1603520"/>
          </a:xfrm>
        </p:spPr>
        <p:txBody>
          <a:bodyPr>
            <a:normAutofit/>
          </a:bodyPr>
          <a:lstStyle/>
          <a:p>
            <a:pPr lvl="0" algn="ctr"/>
            <a:r>
              <a:rPr lang="pl-PL" sz="2000" dirty="0" smtClean="0">
                <a:solidFill>
                  <a:prstClr val="black"/>
                </a:solidFill>
              </a:rPr>
              <a:t>Ogółem </a:t>
            </a:r>
            <a:r>
              <a:rPr lang="pl-PL" sz="2000" dirty="0">
                <a:solidFill>
                  <a:prstClr val="black"/>
                </a:solidFill>
              </a:rPr>
              <a:t>alokacja </a:t>
            </a:r>
            <a:r>
              <a:rPr lang="pl-PL" sz="2000" dirty="0" smtClean="0">
                <a:solidFill>
                  <a:prstClr val="black"/>
                </a:solidFill>
              </a:rPr>
              <a:t>wynosi:</a:t>
            </a:r>
          </a:p>
          <a:p>
            <a:pPr lvl="0" algn="ctr"/>
            <a:r>
              <a:rPr lang="pl-PL" sz="2000" dirty="0" smtClean="0">
                <a:solidFill>
                  <a:prstClr val="black"/>
                </a:solidFill>
              </a:rPr>
              <a:t>Schemat C – 940 000 Euro tj. 4 048 110,00 PLN</a:t>
            </a:r>
          </a:p>
          <a:p>
            <a:pPr lvl="0" algn="ctr" eaLnBrk="0" fontAlgn="base" hangingPunct="0">
              <a:spcBef>
                <a:spcPct val="0"/>
              </a:spcBef>
              <a:spcAft>
                <a:spcPct val="0"/>
              </a:spcAft>
            </a:pPr>
            <a:endParaRPr lang="pl-PL" sz="1600" b="0" dirty="0">
              <a:solidFill>
                <a:prstClr val="black"/>
              </a:solidFill>
            </a:endParaRPr>
          </a:p>
          <a:p>
            <a:pPr lvl="0" algn="ctr" eaLnBrk="0" fontAlgn="base" hangingPunct="0">
              <a:spcBef>
                <a:spcPct val="0"/>
              </a:spcBef>
              <a:spcAft>
                <a:spcPct val="0"/>
              </a:spcAft>
            </a:pPr>
            <a:r>
              <a:rPr lang="pl-PL" sz="1600" b="0" dirty="0" smtClean="0">
                <a:solidFill>
                  <a:prstClr val="black"/>
                </a:solidFill>
              </a:rPr>
              <a:t>Ze </a:t>
            </a:r>
            <a:r>
              <a:rPr lang="pl-PL" sz="1600" b="0" dirty="0">
                <a:solidFill>
                  <a:prstClr val="black"/>
                </a:solidFill>
              </a:rPr>
              <a:t>względu na kurs euro limit dostępnych środków może ulec zmianie. Z tego powodu dokładna kwota dofinansowania zostanie określona na etapie zatwierdzania Listy ocenionych projektów</a:t>
            </a:r>
            <a:r>
              <a:rPr lang="pl-PL" sz="1600" b="0" dirty="0" smtClean="0">
                <a:solidFill>
                  <a:prstClr val="black"/>
                </a:solidFill>
              </a:rPr>
              <a:t>.</a:t>
            </a:r>
            <a:endParaRPr lang="pl-PL" sz="1600" b="0" dirty="0">
              <a:solidFill>
                <a:prstClr val="black"/>
              </a:solidFill>
            </a:endParaRPr>
          </a:p>
        </p:txBody>
      </p:sp>
      <p:pic>
        <p:nvPicPr>
          <p:cNvPr id="9" name="Obraz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6715"/>
            <a:ext cx="4248018" cy="405103"/>
          </a:xfrm>
          <a:prstGeom prst="rect">
            <a:avLst/>
          </a:prstGeom>
        </p:spPr>
      </p:pic>
      <p:sp>
        <p:nvSpPr>
          <p:cNvPr id="5" name="Tytuł 4"/>
          <p:cNvSpPr>
            <a:spLocks noGrp="1"/>
          </p:cNvSpPr>
          <p:nvPr>
            <p:ph type="title"/>
          </p:nvPr>
        </p:nvSpPr>
        <p:spPr>
          <a:xfrm>
            <a:off x="107504" y="1076035"/>
            <a:ext cx="8856984" cy="3793125"/>
          </a:xfrm>
        </p:spPr>
        <p:txBody>
          <a:bodyPr>
            <a:normAutofit fontScale="90000"/>
          </a:bodyPr>
          <a:lstStyle/>
          <a:p>
            <a:pPr lvl="0" algn="just" fontAlgn="base">
              <a:lnSpc>
                <a:spcPct val="150000"/>
              </a:lnSpc>
              <a:spcBef>
                <a:spcPts val="0"/>
              </a:spcBef>
              <a:spcAft>
                <a:spcPts val="600"/>
              </a:spcAft>
            </a:pPr>
            <a:r>
              <a:rPr lang="pl-PL" sz="1800" b="1" dirty="0" smtClean="0">
                <a:solidFill>
                  <a:prstClr val="black"/>
                </a:solidFill>
                <a:ea typeface="+mn-ea"/>
                <a:cs typeface="+mn-cs"/>
              </a:rPr>
              <a:t>Nabór </a:t>
            </a:r>
            <a:r>
              <a:rPr lang="pl-PL" sz="1800" b="1" dirty="0">
                <a:solidFill>
                  <a:prstClr val="black"/>
                </a:solidFill>
                <a:ea typeface="+mn-ea"/>
                <a:cs typeface="+mn-cs"/>
              </a:rPr>
              <a:t>w trybie konkursowym </a:t>
            </a:r>
            <a:r>
              <a:rPr lang="pl-PL" sz="1800" b="1" dirty="0" smtClean="0">
                <a:solidFill>
                  <a:prstClr val="black"/>
                </a:solidFill>
                <a:ea typeface="+mn-ea"/>
                <a:cs typeface="+mn-cs"/>
              </a:rPr>
              <a:t>dla beneficjentów realizujących przedsięwzięcia na terenie Aglomeracji Wałbrzyskiej</a:t>
            </a:r>
            <a:br>
              <a:rPr lang="pl-PL" sz="1800" b="1" dirty="0" smtClean="0">
                <a:solidFill>
                  <a:prstClr val="black"/>
                </a:solidFill>
                <a:ea typeface="+mn-ea"/>
                <a:cs typeface="+mn-cs"/>
              </a:rPr>
            </a:br>
            <a:r>
              <a:rPr lang="pl-PL" sz="2000" b="1" u="sng" dirty="0" smtClean="0">
                <a:solidFill>
                  <a:prstClr val="black"/>
                </a:solidFill>
                <a:ea typeface="+mn-ea"/>
                <a:cs typeface="+mn-cs"/>
              </a:rPr>
              <a:t/>
            </a:r>
            <a:br>
              <a:rPr lang="pl-PL" sz="2000" b="1" u="sng" dirty="0" smtClean="0">
                <a:solidFill>
                  <a:prstClr val="black"/>
                </a:solidFill>
                <a:ea typeface="+mn-ea"/>
                <a:cs typeface="+mn-cs"/>
              </a:rPr>
            </a:br>
            <a:r>
              <a:rPr lang="pl-PL" sz="1800" b="1" dirty="0" err="1" smtClean="0">
                <a:solidFill>
                  <a:prstClr val="black"/>
                </a:solidFill>
                <a:ea typeface="+mn-ea"/>
                <a:cs typeface="+mn-cs"/>
              </a:rPr>
              <a:t>Grantobiorcy</a:t>
            </a:r>
            <a:r>
              <a:rPr lang="pl-PL" sz="1800" b="1" dirty="0" smtClean="0">
                <a:solidFill>
                  <a:prstClr val="black"/>
                </a:solidFill>
                <a:ea typeface="+mn-ea"/>
                <a:cs typeface="+mn-cs"/>
              </a:rPr>
              <a:t>:</a:t>
            </a:r>
            <a:r>
              <a:rPr lang="pl-PL" sz="1800" dirty="0" smtClean="0">
                <a:solidFill>
                  <a:prstClr val="black"/>
                </a:solidFill>
                <a:ea typeface="+mn-ea"/>
                <a:cs typeface="+mn-cs"/>
              </a:rPr>
              <a:t> W </a:t>
            </a:r>
            <a:r>
              <a:rPr lang="pl-PL" sz="1800" dirty="0">
                <a:solidFill>
                  <a:prstClr val="black"/>
                </a:solidFill>
                <a:ea typeface="+mn-ea"/>
                <a:cs typeface="+mn-cs"/>
              </a:rPr>
              <a:t>przypadku projektów grantowych organizowanych przez ZIT AW, </a:t>
            </a:r>
            <a:r>
              <a:rPr lang="pl-PL" sz="1800" u="sng" dirty="0">
                <a:solidFill>
                  <a:prstClr val="black"/>
                </a:solidFill>
                <a:ea typeface="+mn-ea"/>
                <a:cs typeface="+mn-cs"/>
              </a:rPr>
              <a:t>MŚP muszą </a:t>
            </a:r>
            <a:r>
              <a:rPr lang="pl-PL" sz="1800" u="sng" dirty="0" smtClean="0">
                <a:solidFill>
                  <a:prstClr val="black"/>
                </a:solidFill>
                <a:ea typeface="+mn-ea"/>
                <a:cs typeface="+mn-cs"/>
              </a:rPr>
              <a:t>mieć </a:t>
            </a:r>
            <a:r>
              <a:rPr lang="pl-PL" sz="1800" u="sng" dirty="0">
                <a:solidFill>
                  <a:prstClr val="black"/>
                </a:solidFill>
                <a:ea typeface="+mn-ea"/>
                <a:cs typeface="+mn-cs"/>
              </a:rPr>
              <a:t>siedzibę </a:t>
            </a:r>
            <a:r>
              <a:rPr lang="pl-PL" sz="1800" u="sng" dirty="0" smtClean="0">
                <a:solidFill>
                  <a:prstClr val="black"/>
                </a:solidFill>
                <a:ea typeface="+mn-ea"/>
                <a:cs typeface="+mn-cs"/>
              </a:rPr>
              <a:t>na terenie Aglomeracji </a:t>
            </a:r>
            <a:r>
              <a:rPr lang="pl-PL" sz="1800" u="sng" dirty="0">
                <a:solidFill>
                  <a:prstClr val="black"/>
                </a:solidFill>
                <a:ea typeface="+mn-ea"/>
                <a:cs typeface="+mn-cs"/>
              </a:rPr>
              <a:t>Wałbrzyskiej</a:t>
            </a:r>
            <a:r>
              <a:rPr lang="pl-PL" sz="1800" dirty="0">
                <a:solidFill>
                  <a:prstClr val="black"/>
                </a:solidFill>
                <a:ea typeface="+mn-ea"/>
                <a:cs typeface="+mn-cs"/>
              </a:rPr>
              <a:t> określonej w Strategii ZIT AW </a:t>
            </a:r>
            <a:r>
              <a:rPr lang="pl-PL" sz="1800" dirty="0" smtClean="0">
                <a:solidFill>
                  <a:prstClr val="black"/>
                </a:solidFill>
                <a:ea typeface="+mn-ea"/>
                <a:cs typeface="+mn-cs"/>
              </a:rPr>
              <a:t>(</a:t>
            </a:r>
            <a:r>
              <a:rPr lang="pl-PL" sz="1800" dirty="0">
                <a:solidFill>
                  <a:prstClr val="black"/>
                </a:solidFill>
                <a:ea typeface="+mn-ea"/>
                <a:cs typeface="+mn-cs"/>
              </a:rPr>
              <a:t>obejmującej następujące </a:t>
            </a:r>
            <a:r>
              <a:rPr lang="pl-PL" sz="1800" dirty="0" smtClean="0">
                <a:solidFill>
                  <a:prstClr val="black"/>
                </a:solidFill>
                <a:ea typeface="+mn-ea"/>
                <a:cs typeface="+mn-cs"/>
              </a:rPr>
              <a:t>obszary: Gmina Boguszów-Gorce</a:t>
            </a:r>
            <a:r>
              <a:rPr lang="pl-PL" sz="1800" dirty="0">
                <a:solidFill>
                  <a:prstClr val="black"/>
                </a:solidFill>
                <a:ea typeface="+mn-ea"/>
                <a:cs typeface="+mn-cs"/>
              </a:rPr>
              <a:t>, </a:t>
            </a:r>
            <a:r>
              <a:rPr lang="pl-PL" sz="1800" dirty="0" smtClean="0">
                <a:solidFill>
                  <a:prstClr val="black"/>
                </a:solidFill>
                <a:ea typeface="+mn-ea"/>
                <a:cs typeface="+mn-cs"/>
              </a:rPr>
              <a:t>Gmina </a:t>
            </a:r>
            <a:r>
              <a:rPr lang="pl-PL" sz="1800" dirty="0">
                <a:solidFill>
                  <a:prstClr val="black"/>
                </a:solidFill>
                <a:ea typeface="+mn-ea"/>
                <a:cs typeface="+mn-cs"/>
              </a:rPr>
              <a:t>Czarny Bór, </a:t>
            </a:r>
            <a:r>
              <a:rPr lang="pl-PL" sz="1800" dirty="0" smtClean="0">
                <a:solidFill>
                  <a:prstClr val="black"/>
                </a:solidFill>
                <a:ea typeface="+mn-ea"/>
                <a:cs typeface="+mn-cs"/>
              </a:rPr>
              <a:t>Gmina </a:t>
            </a:r>
            <a:r>
              <a:rPr lang="pl-PL" sz="1800" dirty="0">
                <a:solidFill>
                  <a:prstClr val="black"/>
                </a:solidFill>
                <a:ea typeface="+mn-ea"/>
                <a:cs typeface="+mn-cs"/>
              </a:rPr>
              <a:t>Dobromierz, Gmina Głuszyca, </a:t>
            </a:r>
            <a:r>
              <a:rPr lang="pl-PL" sz="1800" dirty="0" smtClean="0">
                <a:solidFill>
                  <a:prstClr val="black"/>
                </a:solidFill>
                <a:ea typeface="+mn-ea"/>
                <a:cs typeface="+mn-cs"/>
              </a:rPr>
              <a:t>Gmina Jaworzyna </a:t>
            </a:r>
            <a:r>
              <a:rPr lang="pl-PL" sz="1800" dirty="0">
                <a:solidFill>
                  <a:prstClr val="black"/>
                </a:solidFill>
                <a:ea typeface="+mn-ea"/>
                <a:cs typeface="+mn-cs"/>
              </a:rPr>
              <a:t>Śląska, Gmina Jedlina </a:t>
            </a:r>
            <a:r>
              <a:rPr lang="pl-PL" sz="1800" dirty="0" smtClean="0">
                <a:solidFill>
                  <a:prstClr val="black"/>
                </a:solidFill>
                <a:ea typeface="+mn-ea"/>
                <a:cs typeface="+mn-cs"/>
              </a:rPr>
              <a:t>Zdrój</a:t>
            </a:r>
            <a:r>
              <a:rPr lang="pl-PL" sz="1800" dirty="0">
                <a:solidFill>
                  <a:prstClr val="black"/>
                </a:solidFill>
                <a:ea typeface="+mn-ea"/>
                <a:cs typeface="+mn-cs"/>
              </a:rPr>
              <a:t>, Gmina Miejska Kamienna Góra, Gmina Kamienna </a:t>
            </a:r>
            <a:r>
              <a:rPr lang="pl-PL" sz="1800" dirty="0" smtClean="0">
                <a:solidFill>
                  <a:prstClr val="black"/>
                </a:solidFill>
                <a:ea typeface="+mn-ea"/>
                <a:cs typeface="+mn-cs"/>
              </a:rPr>
              <a:t>Góra, Gmina </a:t>
            </a:r>
            <a:r>
              <a:rPr lang="pl-PL" sz="1800" dirty="0">
                <a:solidFill>
                  <a:prstClr val="black"/>
                </a:solidFill>
                <a:ea typeface="+mn-ea"/>
                <a:cs typeface="+mn-cs"/>
              </a:rPr>
              <a:t>Lubawka, </a:t>
            </a:r>
            <a:r>
              <a:rPr lang="pl-PL" sz="1800" dirty="0" smtClean="0">
                <a:solidFill>
                  <a:prstClr val="black"/>
                </a:solidFill>
                <a:ea typeface="+mn-ea"/>
                <a:cs typeface="+mn-cs"/>
              </a:rPr>
              <a:t>Gmina  </a:t>
            </a:r>
            <a:r>
              <a:rPr lang="pl-PL" sz="1800" dirty="0">
                <a:solidFill>
                  <a:prstClr val="black"/>
                </a:solidFill>
                <a:ea typeface="+mn-ea"/>
                <a:cs typeface="+mn-cs"/>
              </a:rPr>
              <a:t>Marcinowice,  Gmina  Mieroszów,  Gmina  Miejska  Nowa  Ruda, </a:t>
            </a:r>
            <a:r>
              <a:rPr lang="pl-PL" sz="1800" dirty="0" smtClean="0">
                <a:solidFill>
                  <a:prstClr val="black"/>
                </a:solidFill>
                <a:ea typeface="+mn-ea"/>
                <a:cs typeface="+mn-cs"/>
              </a:rPr>
              <a:t>Gmina Nowa  </a:t>
            </a:r>
            <a:r>
              <a:rPr lang="pl-PL" sz="1800" dirty="0">
                <a:solidFill>
                  <a:prstClr val="black"/>
                </a:solidFill>
                <a:ea typeface="+mn-ea"/>
                <a:cs typeface="+mn-cs"/>
              </a:rPr>
              <a:t>Ruda,  Gmina  Stare  </a:t>
            </a:r>
            <a:r>
              <a:rPr lang="pl-PL" sz="1800" dirty="0" smtClean="0">
                <a:solidFill>
                  <a:prstClr val="black"/>
                </a:solidFill>
                <a:ea typeface="+mn-ea"/>
                <a:cs typeface="+mn-cs"/>
              </a:rPr>
              <a:t>Bogaczowice</a:t>
            </a:r>
            <a:r>
              <a:rPr lang="pl-PL" sz="1800" dirty="0">
                <a:solidFill>
                  <a:prstClr val="black"/>
                </a:solidFill>
                <a:ea typeface="+mn-ea"/>
                <a:cs typeface="+mn-cs"/>
              </a:rPr>
              <a:t>,  Gmina  Strzegom,  Uzdrowiskowa  Gmina </a:t>
            </a:r>
            <a:r>
              <a:rPr lang="pl-PL" sz="1800" dirty="0" smtClean="0">
                <a:solidFill>
                  <a:prstClr val="black"/>
                </a:solidFill>
                <a:ea typeface="+mn-ea"/>
                <a:cs typeface="+mn-cs"/>
              </a:rPr>
              <a:t>Miejska   Szczawno-Zdrój</a:t>
            </a:r>
            <a:r>
              <a:rPr lang="pl-PL" sz="1800" dirty="0">
                <a:solidFill>
                  <a:prstClr val="black"/>
                </a:solidFill>
                <a:ea typeface="+mn-ea"/>
                <a:cs typeface="+mn-cs"/>
              </a:rPr>
              <a:t>,  Gmina  Miasto </a:t>
            </a:r>
            <a:r>
              <a:rPr lang="pl-PL" sz="1800" dirty="0" smtClean="0">
                <a:solidFill>
                  <a:prstClr val="black"/>
                </a:solidFill>
                <a:ea typeface="+mn-ea"/>
                <a:cs typeface="+mn-cs"/>
              </a:rPr>
              <a:t>Świdnica</a:t>
            </a:r>
            <a:r>
              <a:rPr lang="pl-PL" sz="1800" dirty="0">
                <a:solidFill>
                  <a:prstClr val="black"/>
                </a:solidFill>
                <a:ea typeface="+mn-ea"/>
                <a:cs typeface="+mn-cs"/>
              </a:rPr>
              <a:t>,  Gmina  Świdnica,  Gmina </a:t>
            </a:r>
            <a:r>
              <a:rPr lang="pl-PL" sz="1800" dirty="0" smtClean="0">
                <a:solidFill>
                  <a:prstClr val="black"/>
                </a:solidFill>
                <a:ea typeface="+mn-ea"/>
                <a:cs typeface="+mn-cs"/>
              </a:rPr>
              <a:t>Świebodzice, Gmina </a:t>
            </a:r>
            <a:r>
              <a:rPr lang="pl-PL" sz="1800" dirty="0">
                <a:solidFill>
                  <a:prstClr val="black"/>
                </a:solidFill>
                <a:ea typeface="+mn-ea"/>
                <a:cs typeface="+mn-cs"/>
              </a:rPr>
              <a:t>Walim, Gmina Wałbrzych, Gmina Żarów)</a:t>
            </a:r>
            <a:endParaRPr lang="pl-PL" sz="1800" dirty="0"/>
          </a:p>
        </p:txBody>
      </p:sp>
    </p:spTree>
    <p:extLst>
      <p:ext uri="{BB962C8B-B14F-4D97-AF65-F5344CB8AC3E}">
        <p14:creationId xmlns:p14="http://schemas.microsoft.com/office/powerpoint/2010/main" val="2371097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8" name="Text Box 3"/>
          <p:cNvSpPr txBox="1">
            <a:spLocks noChangeArrowheads="1"/>
          </p:cNvSpPr>
          <p:nvPr/>
        </p:nvSpPr>
        <p:spPr bwMode="auto">
          <a:xfrm>
            <a:off x="310850" y="980728"/>
            <a:ext cx="8280400" cy="3233835"/>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Dziękujemy za uwagę</a:t>
            </a:r>
            <a:endParaRPr lang="pl-PL" sz="2000" b="1" dirty="0">
              <a:latin typeface="+mn-lt"/>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4"/>
          <a:stretch>
            <a:fillRect/>
          </a:stretch>
        </p:blipFill>
        <p:spPr>
          <a:xfrm>
            <a:off x="1187624" y="3140969"/>
            <a:ext cx="6645216" cy="1470822"/>
          </a:xfrm>
          <a:prstGeom prst="rect">
            <a:avLst/>
          </a:prstGeom>
        </p:spPr>
      </p:pic>
    </p:spTree>
    <p:extLst>
      <p:ext uri="{BB962C8B-B14F-4D97-AF65-F5344CB8AC3E}">
        <p14:creationId xmlns:p14="http://schemas.microsoft.com/office/powerpoint/2010/main" val="393778087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116846" y="4234676"/>
            <a:ext cx="8775634" cy="1885395"/>
          </a:xfrm>
          <a:prstGeom prst="rect">
            <a:avLst/>
          </a:prstGeom>
          <a:noFill/>
          <a:ln w="9525">
            <a:noFill/>
            <a:miter lim="800000"/>
            <a:headEnd/>
            <a:tailEnd/>
          </a:ln>
        </p:spPr>
        <p:txBody>
          <a:bodyPr/>
          <a:lstStyle/>
          <a:p>
            <a:pPr algn="ctr">
              <a:lnSpc>
                <a:spcPct val="150000"/>
              </a:lnSpc>
            </a:pPr>
            <a:r>
              <a:rPr lang="pl-PL" sz="1600" b="1" dirty="0"/>
              <a:t>Maksymalna wartość projektu: </a:t>
            </a:r>
          </a:p>
          <a:p>
            <a:pPr algn="ctr">
              <a:lnSpc>
                <a:spcPct val="150000"/>
              </a:lnSpc>
            </a:pPr>
            <a:r>
              <a:rPr lang="pl-PL" sz="1600" b="1" dirty="0" smtClean="0"/>
              <a:t>Maksymalna wartość wsparcia na jedno przedsiębiorstwo (dla </a:t>
            </a:r>
            <a:r>
              <a:rPr lang="pl-PL" sz="1600" b="1" dirty="0" err="1" smtClean="0"/>
              <a:t>Grantobiorcy</a:t>
            </a:r>
            <a:r>
              <a:rPr lang="pl-PL" sz="1600" b="1" dirty="0" smtClean="0"/>
              <a:t>) </a:t>
            </a:r>
          </a:p>
          <a:p>
            <a:pPr algn="ctr">
              <a:lnSpc>
                <a:spcPct val="150000"/>
              </a:lnSpc>
            </a:pPr>
            <a:r>
              <a:rPr lang="pl-PL" sz="1600" b="1" dirty="0" smtClean="0"/>
              <a:t>-  150 tyś PLN</a:t>
            </a:r>
          </a:p>
          <a:p>
            <a:pPr algn="ctr">
              <a:lnSpc>
                <a:spcPct val="150000"/>
              </a:lnSpc>
            </a:pPr>
            <a:endParaRPr lang="pl-PL" sz="1600" b="1" dirty="0"/>
          </a:p>
          <a:p>
            <a:pPr>
              <a:lnSpc>
                <a:spcPct val="150000"/>
              </a:lnSpc>
            </a:pPr>
            <a:r>
              <a:rPr lang="pl-PL" sz="1600" b="1" dirty="0" smtClean="0"/>
              <a:t>Termin </a:t>
            </a:r>
            <a:r>
              <a:rPr lang="pl-PL" sz="1600" b="1" dirty="0"/>
              <a:t>składania wniosków o dofinansowanie: </a:t>
            </a:r>
            <a:r>
              <a:rPr lang="pl-PL" sz="1600" dirty="0"/>
              <a:t>od godz. 8.00 dnia </a:t>
            </a:r>
            <a:r>
              <a:rPr lang="pl-PL" sz="1600" dirty="0" smtClean="0"/>
              <a:t>25 listopada </a:t>
            </a:r>
            <a:r>
              <a:rPr lang="pl-PL" sz="1600" dirty="0"/>
              <a:t>2016 r. do godz. 15.00 dnia </a:t>
            </a:r>
            <a:r>
              <a:rPr lang="pl-PL" sz="1600" dirty="0" smtClean="0"/>
              <a:t>7 lutego 2017 </a:t>
            </a:r>
            <a:r>
              <a:rPr lang="pl-PL" sz="1600" dirty="0"/>
              <a:t>r.</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95536" y="1105934"/>
            <a:ext cx="8424936" cy="627367"/>
          </a:xfrm>
          <a:prstGeom prst="rect">
            <a:avLst/>
          </a:prstGeom>
          <a:noFill/>
        </p:spPr>
        <p:txBody>
          <a:bodyPr wrap="none" rtlCol="0">
            <a:normAutofit/>
          </a:bodyPr>
          <a:lstStyle/>
          <a:p>
            <a:pPr algn="ctr">
              <a:lnSpc>
                <a:spcPct val="150000"/>
              </a:lnSpc>
            </a:pPr>
            <a:r>
              <a:rPr lang="pl-PL" b="1" dirty="0"/>
              <a:t>Beneficjenci którzy mogą ubiegać się o dofinansowanie: </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487994646"/>
              </p:ext>
            </p:extLst>
          </p:nvPr>
        </p:nvGraphicFramePr>
        <p:xfrm>
          <a:off x="395536" y="1844824"/>
          <a:ext cx="8496944" cy="2004349"/>
        </p:xfrm>
        <a:graphic>
          <a:graphicData uri="http://schemas.openxmlformats.org/drawingml/2006/table">
            <a:tbl>
              <a:tblPr firstRow="1" bandRow="1">
                <a:tableStyleId>{5C22544A-7EE6-4342-B048-85BDC9FD1C3A}</a:tableStyleId>
              </a:tblPr>
              <a:tblGrid>
                <a:gridCol w="8496944"/>
              </a:tblGrid>
              <a:tr h="385885">
                <a:tc>
                  <a:txBody>
                    <a:bodyPr/>
                    <a:lstStyle/>
                    <a:p>
                      <a:pPr algn="ctr"/>
                      <a:r>
                        <a:rPr lang="pl-PL" dirty="0" smtClean="0"/>
                        <a:t>Typ 1.3 C</a:t>
                      </a:r>
                      <a:endParaRPr lang="pl-PL" dirty="0"/>
                    </a:p>
                  </a:txBody>
                  <a:tcPr/>
                </a:tc>
              </a:tr>
              <a:tr h="700193">
                <a:tc>
                  <a:txBody>
                    <a:bodyPr/>
                    <a:lstStyle/>
                    <a:p>
                      <a:pPr algn="ctr"/>
                      <a:r>
                        <a:rPr lang="pl-PL" dirty="0" smtClean="0"/>
                        <a:t>- Instytucje</a:t>
                      </a:r>
                      <a:r>
                        <a:rPr lang="pl-PL" baseline="0" dirty="0" smtClean="0"/>
                        <a:t> Otoczenia Biznesu (IOB)</a:t>
                      </a:r>
                      <a:endParaRPr lang="pl-PL" dirty="0"/>
                    </a:p>
                  </a:txBody>
                  <a:tcPr/>
                </a:tc>
              </a:tr>
              <a:tr h="400111">
                <a:tc>
                  <a:txBody>
                    <a:bodyPr/>
                    <a:lstStyle/>
                    <a:p>
                      <a:pPr algn="ctr"/>
                      <a:r>
                        <a:rPr lang="pl-PL" dirty="0" smtClean="0"/>
                        <a:t>- Lokalne</a:t>
                      </a:r>
                      <a:r>
                        <a:rPr lang="pl-PL" baseline="0" dirty="0" smtClean="0"/>
                        <a:t> Grupy Działania (LGD)</a:t>
                      </a:r>
                      <a:endParaRPr lang="pl-PL" dirty="0" smtClean="0"/>
                    </a:p>
                  </a:txBody>
                  <a:tcPr/>
                </a:tc>
              </a:tr>
              <a:tr h="400111">
                <a:tc>
                  <a:txBody>
                    <a:bodyPr/>
                    <a:lstStyle/>
                    <a:p>
                      <a:r>
                        <a:rPr lang="pl-PL" sz="1400" dirty="0" err="1" smtClean="0"/>
                        <a:t>Grantodawca</a:t>
                      </a:r>
                      <a:r>
                        <a:rPr lang="pl-PL" sz="1400" dirty="0" smtClean="0"/>
                        <a:t> nie może świadczyć usług doradczych finansowanych w</a:t>
                      </a:r>
                      <a:r>
                        <a:rPr lang="pl-PL" sz="1400" baseline="0" dirty="0" smtClean="0"/>
                        <a:t> </a:t>
                      </a:r>
                      <a:r>
                        <a:rPr lang="pl-PL" sz="1400" dirty="0" smtClean="0"/>
                        <a:t>ramach prowadzonego  przez  siebie  projektu  grantowego,  ale  nie  wyłącza  go  to z</a:t>
                      </a:r>
                      <a:r>
                        <a:rPr lang="pl-PL" sz="1400" baseline="0" dirty="0" smtClean="0"/>
                        <a:t> </a:t>
                      </a:r>
                      <a:r>
                        <a:rPr lang="pl-PL" sz="1400" dirty="0" smtClean="0"/>
                        <a:t>możliwości bycia usługodawcą w ramach innego projektu tego rodzaju.</a:t>
                      </a:r>
                    </a:p>
                  </a:txBody>
                  <a:tcPr/>
                </a:tc>
              </a:tr>
            </a:tbl>
          </a:graphicData>
        </a:graphic>
      </p:graphicFrame>
    </p:spTree>
    <p:extLst>
      <p:ext uri="{BB962C8B-B14F-4D97-AF65-F5344CB8AC3E}">
        <p14:creationId xmlns:p14="http://schemas.microsoft.com/office/powerpoint/2010/main" val="312178011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8496944" cy="5355312"/>
          </a:xfrm>
          <a:prstGeom prst="rect">
            <a:avLst/>
          </a:prstGeom>
        </p:spPr>
        <p:txBody>
          <a:bodyPr wrap="square">
            <a:spAutoFit/>
          </a:bodyPr>
          <a:lstStyle/>
          <a:p>
            <a:endParaRPr lang="pl-PL" b="1" u="sng" dirty="0" smtClean="0">
              <a:solidFill>
                <a:prstClr val="black"/>
              </a:solidFill>
              <a:latin typeface="+mj-lt"/>
            </a:endParaRPr>
          </a:p>
          <a:p>
            <a:pPr algn="ctr"/>
            <a:r>
              <a:rPr lang="pl-PL" sz="2000" b="1" u="sng" dirty="0" smtClean="0">
                <a:solidFill>
                  <a:prstClr val="black"/>
                </a:solidFill>
                <a:latin typeface="+mn-lt"/>
              </a:rPr>
              <a:t>Termin</a:t>
            </a:r>
            <a:r>
              <a:rPr lang="pl-PL" sz="2000" b="1" u="sng" dirty="0">
                <a:solidFill>
                  <a:prstClr val="black"/>
                </a:solidFill>
                <a:latin typeface="+mn-lt"/>
              </a:rPr>
              <a:t>, miejsce </a:t>
            </a:r>
            <a:r>
              <a:rPr lang="pl-PL" sz="2000" b="1" u="sng" dirty="0" smtClean="0">
                <a:solidFill>
                  <a:prstClr val="black"/>
                </a:solidFill>
                <a:latin typeface="+mn-lt"/>
              </a:rPr>
              <a:t>i </a:t>
            </a:r>
            <a:r>
              <a:rPr lang="pl-PL" sz="2000" b="1" u="sng" dirty="0">
                <a:solidFill>
                  <a:prstClr val="black"/>
                </a:solidFill>
                <a:latin typeface="+mn-lt"/>
              </a:rPr>
              <a:t>forma składania wniosków o </a:t>
            </a:r>
            <a:r>
              <a:rPr lang="pl-PL" sz="2000" b="1" u="sng" dirty="0" smtClean="0">
                <a:solidFill>
                  <a:prstClr val="black"/>
                </a:solidFill>
                <a:latin typeface="+mn-lt"/>
              </a:rPr>
              <a:t>dofinansowanie</a:t>
            </a:r>
            <a:r>
              <a:rPr lang="pl-PL" sz="2000" b="1" dirty="0" smtClean="0">
                <a:solidFill>
                  <a:prstClr val="black"/>
                </a:solidFill>
                <a:latin typeface="+mn-lt"/>
              </a:rPr>
              <a:t>: </a:t>
            </a:r>
            <a:endParaRPr lang="pl-PL" sz="2000" dirty="0">
              <a:solidFill>
                <a:prstClr val="black"/>
              </a:solidFill>
              <a:latin typeface="+mn-lt"/>
            </a:endParaRPr>
          </a:p>
          <a:p>
            <a:endParaRPr lang="pl-PL" sz="2000" dirty="0" smtClean="0">
              <a:solidFill>
                <a:prstClr val="black"/>
              </a:solidFill>
              <a:latin typeface="+mn-lt"/>
            </a:endParaRPr>
          </a:p>
          <a:p>
            <a:pPr algn="just"/>
            <a:r>
              <a:rPr lang="pl-PL" sz="2000" dirty="0" smtClean="0">
                <a:solidFill>
                  <a:prstClr val="black"/>
                </a:solidFill>
                <a:latin typeface="+mn-lt"/>
              </a:rPr>
              <a:t>Wnioskodawca (</a:t>
            </a:r>
            <a:r>
              <a:rPr lang="pl-PL" sz="2000" dirty="0" err="1" smtClean="0">
                <a:solidFill>
                  <a:prstClr val="black"/>
                </a:solidFill>
                <a:latin typeface="+mn-lt"/>
              </a:rPr>
              <a:t>Grantodawca</a:t>
            </a:r>
            <a:r>
              <a:rPr lang="pl-PL" sz="2000" dirty="0" smtClean="0">
                <a:solidFill>
                  <a:prstClr val="black"/>
                </a:solidFill>
                <a:latin typeface="+mn-lt"/>
              </a:rPr>
              <a:t>) </a:t>
            </a:r>
            <a:r>
              <a:rPr lang="pl-PL" sz="2000" dirty="0">
                <a:solidFill>
                  <a:prstClr val="black"/>
                </a:solidFill>
                <a:latin typeface="+mn-lt"/>
              </a:rPr>
              <a:t>wypełnia wniosek o dofinansowanie za pośrednictwem aplikacji – Generator Wniosków </a:t>
            </a:r>
            <a:r>
              <a:rPr lang="pl-PL" sz="2000" dirty="0" smtClean="0">
                <a:solidFill>
                  <a:prstClr val="black"/>
                </a:solidFill>
                <a:latin typeface="+mn-lt"/>
              </a:rPr>
              <a:t>– dostępny </a:t>
            </a:r>
            <a:r>
              <a:rPr lang="pl-PL" sz="2000" dirty="0">
                <a:solidFill>
                  <a:prstClr val="black"/>
                </a:solidFill>
                <a:latin typeface="+mn-lt"/>
              </a:rPr>
              <a:t>na stronie </a:t>
            </a:r>
            <a:r>
              <a:rPr lang="pl-PL" sz="2000" u="sng" dirty="0">
                <a:solidFill>
                  <a:prstClr val="black"/>
                </a:solidFill>
                <a:latin typeface="+mn-lt"/>
                <a:hlinkClick r:id="rId3"/>
              </a:rPr>
              <a:t>http</a:t>
            </a:r>
            <a:r>
              <a:rPr lang="pl-PL" sz="2000" u="sng" dirty="0" smtClean="0">
                <a:solidFill>
                  <a:prstClr val="black"/>
                </a:solidFill>
                <a:latin typeface="+mn-lt"/>
                <a:hlinkClick r:id="rId3"/>
              </a:rPr>
              <a:t>://snow-ipaw.dolnyslask.pl</a:t>
            </a:r>
            <a:r>
              <a:rPr lang="pl-PL" sz="2000" u="sng" dirty="0">
                <a:solidFill>
                  <a:prstClr val="black"/>
                </a:solidFill>
                <a:latin typeface="+mn-lt"/>
                <a:hlinkClick r:id="rId3"/>
              </a:rPr>
              <a:t>/</a:t>
            </a:r>
            <a:r>
              <a:rPr lang="pl-PL" sz="2000" dirty="0">
                <a:solidFill>
                  <a:prstClr val="black"/>
                </a:solidFill>
                <a:latin typeface="+mn-lt"/>
              </a:rPr>
              <a:t> </a:t>
            </a:r>
            <a:r>
              <a:rPr lang="pl-PL" sz="2000" dirty="0" smtClean="0">
                <a:solidFill>
                  <a:prstClr val="black"/>
                </a:solidFill>
                <a:latin typeface="+mn-lt"/>
              </a:rPr>
              <a:t> w terminie: </a:t>
            </a:r>
          </a:p>
          <a:p>
            <a:pPr algn="just"/>
            <a:endParaRPr lang="pl-PL" sz="2000" dirty="0" smtClean="0">
              <a:solidFill>
                <a:prstClr val="black"/>
              </a:solidFill>
              <a:latin typeface="+mn-lt"/>
            </a:endParaRPr>
          </a:p>
          <a:p>
            <a:pPr algn="ctr"/>
            <a:r>
              <a:rPr lang="pl-PL" sz="1600" u="sng" dirty="0"/>
              <a:t>od godz. 8.00 dnia </a:t>
            </a:r>
            <a:r>
              <a:rPr lang="pl-PL" sz="1600" u="sng" dirty="0" smtClean="0"/>
              <a:t>25 listopada </a:t>
            </a:r>
            <a:r>
              <a:rPr lang="pl-PL" sz="1600" u="sng" dirty="0"/>
              <a:t>2016 r. do godz. 15.00 dnia 7</a:t>
            </a:r>
            <a:r>
              <a:rPr lang="pl-PL" sz="1600" u="sng" dirty="0" smtClean="0"/>
              <a:t> lutego 2017 </a:t>
            </a:r>
            <a:r>
              <a:rPr lang="pl-PL" sz="1600" u="sng" dirty="0"/>
              <a:t>r</a:t>
            </a:r>
            <a:r>
              <a:rPr lang="pl-PL" sz="1600" u="sng" dirty="0" smtClean="0"/>
              <a:t>.</a:t>
            </a:r>
          </a:p>
          <a:p>
            <a:pPr algn="ctr"/>
            <a:endParaRPr lang="pl-PL" sz="1600" u="sng" dirty="0">
              <a:solidFill>
                <a:prstClr val="black"/>
              </a:solidFill>
              <a:latin typeface="+mn-lt"/>
            </a:endParaRPr>
          </a:p>
          <a:p>
            <a:pPr algn="just">
              <a:spcBef>
                <a:spcPts val="0"/>
              </a:spcBef>
              <a:spcAft>
                <a:spcPts val="0"/>
              </a:spcAft>
            </a:pPr>
            <a:r>
              <a:rPr lang="pl-PL" dirty="0" smtClean="0">
                <a:solidFill>
                  <a:srgbClr val="000000"/>
                </a:solidFill>
                <a:latin typeface="Calibri"/>
                <a:ea typeface="Calibri"/>
                <a:cs typeface="Arial"/>
              </a:rPr>
              <a:t>Jednocześnie, najpóźniej do dnia zakończenia naboru tj. do godz. 15:00 dnia </a:t>
            </a:r>
            <a:r>
              <a:rPr lang="pl-PL" dirty="0">
                <a:solidFill>
                  <a:srgbClr val="000000"/>
                </a:solidFill>
                <a:latin typeface="Calibri"/>
                <a:ea typeface="Calibri"/>
                <a:cs typeface="Arial"/>
              </a:rPr>
              <a:t>7</a:t>
            </a:r>
            <a:r>
              <a:rPr lang="pl-PL" dirty="0" smtClean="0">
                <a:solidFill>
                  <a:srgbClr val="000000"/>
                </a:solidFill>
                <a:latin typeface="Calibri"/>
                <a:ea typeface="Calibri"/>
                <a:cs typeface="Arial"/>
              </a:rPr>
              <a:t> lutego 2017 r., do siedziby IOK (IPAW ul. Słowackiego 23A Wałbrzych) należy dostarczyć jeden egzemplarz wydrukowanej z systemu (Generator Wniosków) papierowej wersji wniosku, opatrzonej czytelnym podpisem/-</a:t>
            </a:r>
            <a:r>
              <a:rPr lang="pl-PL" dirty="0" err="1" smtClean="0">
                <a:solidFill>
                  <a:srgbClr val="000000"/>
                </a:solidFill>
                <a:latin typeface="Calibri"/>
                <a:ea typeface="Calibri"/>
                <a:cs typeface="Arial"/>
              </a:rPr>
              <a:t>ami</a:t>
            </a:r>
            <a:r>
              <a:rPr lang="pl-PL" dirty="0" smtClean="0">
                <a:solidFill>
                  <a:srgbClr val="000000"/>
                </a:solidFill>
                <a:latin typeface="Calibri"/>
                <a:ea typeface="Calibri"/>
                <a:cs typeface="Arial"/>
              </a:rPr>
              <a:t> lub parafą i z pieczęcią imienną osoby/-</a:t>
            </a:r>
            <a:r>
              <a:rPr lang="pl-PL" dirty="0" err="1" smtClean="0">
                <a:solidFill>
                  <a:srgbClr val="000000"/>
                </a:solidFill>
                <a:latin typeface="Calibri"/>
                <a:ea typeface="Calibri"/>
                <a:cs typeface="Arial"/>
              </a:rPr>
              <a:t>ób</a:t>
            </a:r>
            <a:r>
              <a:rPr lang="pl-PL" dirty="0" smtClean="0">
                <a:solidFill>
                  <a:srgbClr val="000000"/>
                </a:solidFill>
                <a:latin typeface="Calibri"/>
                <a:ea typeface="Calibri"/>
                <a:cs typeface="Arial"/>
              </a:rPr>
              <a:t> uprawnionej/-</a:t>
            </a:r>
            <a:r>
              <a:rPr lang="pl-PL" dirty="0" err="1" smtClean="0">
                <a:solidFill>
                  <a:srgbClr val="000000"/>
                </a:solidFill>
                <a:latin typeface="Calibri"/>
                <a:ea typeface="Calibri"/>
                <a:cs typeface="Arial"/>
              </a:rPr>
              <a:t>ych</a:t>
            </a:r>
            <a:r>
              <a:rPr lang="pl-PL" dirty="0" smtClean="0">
                <a:solidFill>
                  <a:srgbClr val="000000"/>
                </a:solidFill>
                <a:latin typeface="Calibri"/>
                <a:ea typeface="Calibri"/>
                <a:cs typeface="Arial"/>
              </a:rPr>
              <a:t> do reprezentowania </a:t>
            </a:r>
            <a:r>
              <a:rPr lang="pl-PL" dirty="0" err="1" smtClean="0">
                <a:solidFill>
                  <a:srgbClr val="000000"/>
                </a:solidFill>
                <a:latin typeface="Calibri"/>
                <a:ea typeface="Calibri"/>
                <a:cs typeface="Arial"/>
              </a:rPr>
              <a:t>Grantodawcy</a:t>
            </a:r>
            <a:r>
              <a:rPr lang="pl-PL" dirty="0" smtClean="0">
                <a:solidFill>
                  <a:srgbClr val="000000"/>
                </a:solidFill>
                <a:latin typeface="Calibri"/>
                <a:ea typeface="Calibri"/>
                <a:cs typeface="Arial"/>
              </a:rPr>
              <a:t> (wraz z podpisanymi załącznikami).</a:t>
            </a:r>
          </a:p>
          <a:p>
            <a:endParaRPr lang="pl-PL" sz="1600" dirty="0" smtClean="0"/>
          </a:p>
          <a:p>
            <a:r>
              <a:rPr lang="pl-PL" sz="1600" dirty="0" smtClean="0"/>
              <a:t>Wymaganą </a:t>
            </a:r>
            <a:r>
              <a:rPr lang="pl-PL" sz="1600" dirty="0"/>
              <a:t>analizę finansową (w postaci </a:t>
            </a:r>
            <a:r>
              <a:rPr lang="pl-PL" sz="1600" dirty="0" smtClean="0"/>
              <a:t>arkuszy kalkulacyjnych </a:t>
            </a:r>
            <a:r>
              <a:rPr lang="pl-PL" sz="1600" dirty="0"/>
              <a:t>w </a:t>
            </a:r>
            <a:r>
              <a:rPr lang="pl-PL" sz="1600" dirty="0" smtClean="0"/>
              <a:t>formacie </a:t>
            </a:r>
            <a:r>
              <a:rPr lang="pl-PL" sz="1600" dirty="0"/>
              <a:t>EXCEL z aktywnymi formułami) przedłożyć należy na nośniku CD. </a:t>
            </a:r>
            <a:endParaRPr lang="pl-PL" sz="1600" dirty="0" smtClean="0"/>
          </a:p>
          <a:p>
            <a:endParaRPr lang="pl-PL" sz="1600" dirty="0"/>
          </a:p>
          <a:p>
            <a:pPr algn="ctr">
              <a:spcBef>
                <a:spcPts val="0"/>
              </a:spcBef>
              <a:spcAft>
                <a:spcPts val="0"/>
              </a:spcAft>
            </a:pPr>
            <a:r>
              <a:rPr lang="pl-PL" b="1" dirty="0" smtClean="0">
                <a:latin typeface="Calibri"/>
                <a:ea typeface="Calibri"/>
                <a:cs typeface="Times New Roman"/>
              </a:rPr>
              <a:t>Za datę wpływu do IOK uznaje się datę wpływu wniosku w wersji papierowej.</a:t>
            </a:r>
            <a:endParaRPr lang="pl-PL" b="1" dirty="0">
              <a:latin typeface="Calibri"/>
              <a:ea typeface="Calibri"/>
              <a:cs typeface="Times New Roman"/>
            </a:endParaRPr>
          </a:p>
        </p:txBody>
      </p:sp>
      <p:pic>
        <p:nvPicPr>
          <p:cNvPr id="5"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78126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323528" y="1268760"/>
            <a:ext cx="8642350" cy="5328592"/>
          </a:xfrm>
          <a:prstGeom prst="rect">
            <a:avLst/>
          </a:prstGeom>
          <a:noFill/>
          <a:ln w="9525">
            <a:noFill/>
            <a:miter lim="800000"/>
            <a:headEnd/>
            <a:tailEnd/>
          </a:ln>
        </p:spPr>
        <p:txBody>
          <a:bodyPr/>
          <a:lstStyle/>
          <a:p>
            <a:pPr algn="ctr"/>
            <a:r>
              <a:rPr lang="pl-PL" sz="2000" b="1" dirty="0" smtClean="0">
                <a:latin typeface="+mn-lt"/>
              </a:rPr>
              <a:t>Typ projektu 1.3.4 typ C2: </a:t>
            </a:r>
          </a:p>
          <a:p>
            <a:pPr algn="ctr"/>
            <a:r>
              <a:rPr lang="pl-PL" sz="2000" b="1" dirty="0" smtClean="0">
                <a:latin typeface="+mn-lt"/>
              </a:rPr>
              <a:t>„Doradztwo dla MŚP – projekty grantowe IOB” – istotne informacje:</a:t>
            </a:r>
          </a:p>
          <a:p>
            <a:pPr algn="ctr"/>
            <a:endParaRPr lang="pl-PL" sz="2000" dirty="0" smtClean="0">
              <a:latin typeface="+mn-lt"/>
            </a:endParaRPr>
          </a:p>
          <a:p>
            <a:pPr algn="just">
              <a:lnSpc>
                <a:spcPct val="150000"/>
              </a:lnSpc>
            </a:pPr>
            <a:r>
              <a:rPr lang="pl-PL" sz="2000" dirty="0" smtClean="0">
                <a:latin typeface="+mn-lt"/>
              </a:rPr>
              <a:t> </a:t>
            </a:r>
            <a:r>
              <a:rPr lang="pl-PL" sz="1200" dirty="0">
                <a:latin typeface="Arial" panose="020B0604020202020204" pitchFamily="34" charset="0"/>
                <a:ea typeface="Calibri"/>
                <a:cs typeface="Arial" panose="020B0604020202020204" pitchFamily="34" charset="0"/>
              </a:rPr>
              <a:t> </a:t>
            </a:r>
            <a:r>
              <a:rPr lang="pl-PL" sz="1400" dirty="0"/>
              <a:t>Przedmiotem konkursu jest udzielenie dofinansowania na realizację projektów </a:t>
            </a:r>
            <a:r>
              <a:rPr lang="pl-PL" sz="1400" dirty="0" smtClean="0"/>
              <a:t>grantowych </a:t>
            </a:r>
            <a:r>
              <a:rPr lang="pl-PL" sz="1400" dirty="0"/>
              <a:t>(zgodnie z art. 35 ust. 2 ustawy wdrożeniowej), których celem będzie </a:t>
            </a:r>
            <a:r>
              <a:rPr lang="pl-PL" sz="1400" dirty="0" smtClean="0"/>
              <a:t>wsparcie MŚP</a:t>
            </a:r>
            <a:r>
              <a:rPr lang="pl-PL" sz="1400" dirty="0"/>
              <a:t>, </a:t>
            </a:r>
            <a:r>
              <a:rPr lang="pl-PL" sz="1400" dirty="0" smtClean="0"/>
              <a:t>w tym</a:t>
            </a:r>
            <a:r>
              <a:rPr lang="pl-PL" sz="1400" dirty="0"/>
              <a:t> </a:t>
            </a:r>
            <a:r>
              <a:rPr lang="pl-PL" sz="1400" dirty="0" smtClean="0"/>
              <a:t>MŚP </a:t>
            </a:r>
            <a:r>
              <a:rPr lang="pl-PL" sz="1400" dirty="0"/>
              <a:t>znajdujących się we wczesnej fazie rozwoju (do </a:t>
            </a:r>
            <a:r>
              <a:rPr lang="pl-PL" sz="1400" dirty="0" smtClean="0"/>
              <a:t>24 miesięcy), w </a:t>
            </a:r>
            <a:r>
              <a:rPr lang="pl-PL" sz="1400" dirty="0"/>
              <a:t>zakresie </a:t>
            </a:r>
            <a:r>
              <a:rPr lang="pl-PL" sz="1400" dirty="0" smtClean="0"/>
              <a:t>usług </a:t>
            </a:r>
            <a:r>
              <a:rPr lang="pl-PL" sz="1400" dirty="0"/>
              <a:t>doradczych świadczonych przez Instytucje Otoczenia </a:t>
            </a:r>
            <a:r>
              <a:rPr lang="pl-PL" sz="1400" dirty="0" smtClean="0"/>
              <a:t>Biznesu</a:t>
            </a:r>
            <a:r>
              <a:rPr lang="pl-PL" sz="1400" dirty="0"/>
              <a:t>. </a:t>
            </a:r>
            <a:endParaRPr lang="pl-PL" sz="1400" dirty="0" smtClean="0"/>
          </a:p>
          <a:p>
            <a:pPr algn="just">
              <a:lnSpc>
                <a:spcPct val="150000"/>
              </a:lnSpc>
            </a:pPr>
            <a:r>
              <a:rPr lang="pl-PL" sz="1400" dirty="0" smtClean="0"/>
              <a:t>Przedmiotem </a:t>
            </a:r>
            <a:r>
              <a:rPr lang="pl-PL" sz="1400" dirty="0"/>
              <a:t>wsparcia w formie grantu ma być usługa </a:t>
            </a:r>
            <a:r>
              <a:rPr lang="pl-PL" sz="1400" dirty="0" smtClean="0"/>
              <a:t>doradcza definiowana zgodnie </a:t>
            </a:r>
            <a:r>
              <a:rPr lang="pl-PL" sz="1400" dirty="0"/>
              <a:t>z rozporządzeniem </a:t>
            </a:r>
            <a:r>
              <a:rPr lang="pl-PL" sz="1400" dirty="0" smtClean="0"/>
              <a:t>Ministra Infrastruktury </a:t>
            </a:r>
            <a:r>
              <a:rPr lang="pl-PL" sz="1400" dirty="0"/>
              <a:t>i Rozwoju z dnia </a:t>
            </a:r>
            <a:r>
              <a:rPr lang="pl-PL" sz="1400" dirty="0" smtClean="0"/>
              <a:t>3 września 2015 </a:t>
            </a:r>
            <a:r>
              <a:rPr lang="pl-PL" sz="1400" dirty="0"/>
              <a:t>r. w sprawie udzielania pomocy </a:t>
            </a:r>
            <a:r>
              <a:rPr lang="pl-PL" sz="1400" dirty="0" err="1"/>
              <a:t>mikroprzedsiębiorcom</a:t>
            </a:r>
            <a:r>
              <a:rPr lang="pl-PL" sz="1400" dirty="0"/>
              <a:t>, małym </a:t>
            </a:r>
            <a:r>
              <a:rPr lang="pl-PL" sz="1400" dirty="0" smtClean="0"/>
              <a:t>i średnim przedsiębiorcom </a:t>
            </a:r>
            <a:r>
              <a:rPr lang="pl-PL" sz="1400" dirty="0"/>
              <a:t>na usługi doradcze oraz udział </a:t>
            </a:r>
            <a:r>
              <a:rPr lang="pl-PL" sz="1400" dirty="0" smtClean="0"/>
              <a:t>w targach </a:t>
            </a:r>
            <a:br>
              <a:rPr lang="pl-PL" sz="1400" dirty="0" smtClean="0"/>
            </a:br>
            <a:r>
              <a:rPr lang="pl-PL" sz="1400" dirty="0" smtClean="0"/>
              <a:t>w </a:t>
            </a:r>
            <a:r>
              <a:rPr lang="pl-PL" sz="1400" dirty="0"/>
              <a:t>ramach </a:t>
            </a:r>
            <a:r>
              <a:rPr lang="pl-PL" sz="1400" dirty="0" smtClean="0"/>
              <a:t>regionalnych </a:t>
            </a:r>
            <a:r>
              <a:rPr lang="pl-PL" sz="1400" dirty="0"/>
              <a:t>programów </a:t>
            </a:r>
            <a:r>
              <a:rPr lang="pl-PL" sz="1400" dirty="0" smtClean="0"/>
              <a:t>operacyjnych </a:t>
            </a:r>
            <a:r>
              <a:rPr lang="pl-PL" sz="1400" dirty="0"/>
              <a:t>na lata </a:t>
            </a:r>
            <a:r>
              <a:rPr lang="pl-PL" sz="1400" dirty="0" smtClean="0"/>
              <a:t>2014-2020 </a:t>
            </a:r>
            <a:r>
              <a:rPr lang="pl-PL" sz="1400" dirty="0"/>
              <a:t>jako </a:t>
            </a:r>
            <a:r>
              <a:rPr lang="pl-PL" sz="1400" dirty="0" smtClean="0"/>
              <a:t>usługa świadczona </a:t>
            </a:r>
            <a:r>
              <a:rPr lang="pl-PL" sz="1400" dirty="0"/>
              <a:t>przez doradcę zewnętrznego, która nie ma charakteru ciągłego ani </a:t>
            </a:r>
            <a:r>
              <a:rPr lang="pl-PL" sz="1400" dirty="0" smtClean="0"/>
              <a:t>okresowego</a:t>
            </a:r>
            <a:r>
              <a:rPr lang="pl-PL" sz="1400" dirty="0"/>
              <a:t>, nie jest </a:t>
            </a:r>
            <a:r>
              <a:rPr lang="pl-PL" sz="1400" dirty="0" smtClean="0"/>
              <a:t>też</a:t>
            </a:r>
            <a:r>
              <a:rPr lang="pl-PL" sz="1400" dirty="0"/>
              <a:t> </a:t>
            </a:r>
            <a:r>
              <a:rPr lang="pl-PL" sz="1400" dirty="0" smtClean="0"/>
              <a:t>związana </a:t>
            </a:r>
            <a:r>
              <a:rPr lang="pl-PL" sz="1400" dirty="0"/>
              <a:t>ze zwykłymi kosztami operacyjnymi </a:t>
            </a:r>
            <a:r>
              <a:rPr lang="pl-PL" sz="1400" dirty="0" smtClean="0"/>
              <a:t>przedsiębiorstwa</a:t>
            </a:r>
            <a:r>
              <a:rPr lang="pl-PL" sz="1400" dirty="0"/>
              <a:t>, takimi jak rutynowe usługi doradztwa </a:t>
            </a:r>
            <a:r>
              <a:rPr lang="pl-PL" sz="1400" dirty="0" smtClean="0"/>
              <a:t>podatkowego, regularne usługi </a:t>
            </a:r>
            <a:r>
              <a:rPr lang="pl-PL" sz="1400" dirty="0"/>
              <a:t>prawnicze lub </a:t>
            </a:r>
            <a:r>
              <a:rPr lang="pl-PL" sz="1400" dirty="0" smtClean="0"/>
              <a:t>reklama.</a:t>
            </a:r>
          </a:p>
          <a:p>
            <a:pPr algn="just">
              <a:lnSpc>
                <a:spcPct val="150000"/>
              </a:lnSpc>
            </a:pPr>
            <a:endParaRPr lang="pl-PL" sz="1400" dirty="0"/>
          </a:p>
          <a:p>
            <a:pPr algn="ctr">
              <a:lnSpc>
                <a:spcPct val="150000"/>
              </a:lnSpc>
            </a:pPr>
            <a:r>
              <a:rPr lang="pl-PL" sz="1200" b="1" dirty="0" smtClean="0">
                <a:latin typeface="Arial" panose="020B0604020202020204" pitchFamily="34" charset="0"/>
                <a:ea typeface="Calibri"/>
                <a:cs typeface="Arial" panose="020B0604020202020204" pitchFamily="34" charset="0"/>
              </a:rPr>
              <a:t>Wykonawcami usług doradczych dofinansowanych w formie grantów muszą być instytucje otoczenia biznesu</a:t>
            </a:r>
            <a:endParaRPr lang="pl-PL" sz="1200" b="1" dirty="0">
              <a:latin typeface="Arial" panose="020B0604020202020204" pitchFamily="34" charset="0"/>
              <a:ea typeface="Calibri"/>
              <a:cs typeface="Arial" panose="020B0604020202020204" pitchFamily="34" charset="0"/>
            </a:endParaRPr>
          </a:p>
          <a:p>
            <a:pPr algn="just">
              <a:lnSpc>
                <a:spcPct val="150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50000"/>
              </a:lnSpc>
              <a:spcAft>
                <a:spcPts val="0"/>
              </a:spcAft>
            </a:pPr>
            <a:r>
              <a:rPr lang="pl-PL" sz="1200" dirty="0">
                <a:latin typeface="Calibri"/>
                <a:ea typeface="Calibri"/>
                <a:cs typeface="Arial"/>
              </a:rPr>
              <a:t> </a:t>
            </a:r>
            <a:endParaRPr lang="pl-PL" sz="1200" dirty="0">
              <a:latin typeface="Calibri"/>
              <a:ea typeface="Calibri"/>
              <a:cs typeface="Times New Roman"/>
            </a:endParaRPr>
          </a:p>
          <a:p>
            <a:pPr algn="just">
              <a:lnSpc>
                <a:spcPct val="150000"/>
              </a:lnSpc>
            </a:pPr>
            <a:endParaRPr lang="pl-PL" sz="1200" dirty="0"/>
          </a:p>
          <a:p>
            <a:pPr marL="44450" algn="just" eaLnBrk="1" hangingPunct="1">
              <a:lnSpc>
                <a:spcPct val="150000"/>
              </a:lnSpc>
              <a:buClr>
                <a:srgbClr val="0070C0"/>
              </a:buClr>
            </a:pPr>
            <a:endParaRPr lang="pl-PL" sz="1200" dirty="0" smtClean="0"/>
          </a:p>
          <a:p>
            <a:pPr marL="44450" algn="just" eaLnBrk="1" hangingPunct="1">
              <a:lnSpc>
                <a:spcPct val="150000"/>
              </a:lnSpc>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44278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179512" y="1027758"/>
            <a:ext cx="8786366" cy="5830242"/>
          </a:xfrm>
          <a:prstGeom prst="rect">
            <a:avLst/>
          </a:prstGeom>
          <a:noFill/>
          <a:ln w="9525">
            <a:noFill/>
            <a:miter lim="800000"/>
            <a:headEnd/>
            <a:tailEnd/>
          </a:ln>
        </p:spPr>
        <p:txBody>
          <a:bodyPr/>
          <a:lstStyle/>
          <a:p>
            <a:pPr algn="ctr"/>
            <a:r>
              <a:rPr lang="pl-PL" sz="2000" b="1" dirty="0" smtClean="0">
                <a:latin typeface="+mn-lt"/>
              </a:rPr>
              <a:t>Typ projektu 1.3.4 typ C2: </a:t>
            </a:r>
          </a:p>
          <a:p>
            <a:pPr algn="ctr"/>
            <a:r>
              <a:rPr lang="pl-PL" sz="2000" b="1" dirty="0" smtClean="0">
                <a:latin typeface="+mn-lt"/>
              </a:rPr>
              <a:t>„Doradztwo dla MŚP – projekty grantowe IOB” – istotne informacje:</a:t>
            </a:r>
          </a:p>
          <a:p>
            <a:pPr algn="just">
              <a:lnSpc>
                <a:spcPct val="150000"/>
              </a:lnSpc>
            </a:pPr>
            <a:r>
              <a:rPr lang="pl-PL" sz="1400" dirty="0" smtClean="0">
                <a:latin typeface="Arial" panose="020B0604020202020204" pitchFamily="34" charset="0"/>
                <a:ea typeface="Calibri"/>
                <a:cs typeface="Arial" panose="020B0604020202020204" pitchFamily="34" charset="0"/>
              </a:rPr>
              <a:t>Zgodnie z SZOOP RPO WD w zakresie schematu 1.3 C możliwe jest wsparcie działań doradczych </a:t>
            </a:r>
            <a:br>
              <a:rPr lang="pl-PL" sz="1400" dirty="0" smtClean="0">
                <a:latin typeface="Arial" panose="020B0604020202020204" pitchFamily="34" charset="0"/>
                <a:ea typeface="Calibri"/>
                <a:cs typeface="Arial" panose="020B0604020202020204" pitchFamily="34" charset="0"/>
              </a:rPr>
            </a:br>
            <a:r>
              <a:rPr lang="pl-PL" sz="1400" dirty="0" smtClean="0">
                <a:latin typeface="Arial" panose="020B0604020202020204" pitchFamily="34" charset="0"/>
                <a:ea typeface="Calibri"/>
                <a:cs typeface="Arial" panose="020B0604020202020204" pitchFamily="34" charset="0"/>
              </a:rPr>
              <a:t>w następujących kierunkach:</a:t>
            </a:r>
          </a:p>
          <a:p>
            <a:pPr marL="342900" indent="-342900" algn="just">
              <a:lnSpc>
                <a:spcPct val="150000"/>
              </a:lnSpc>
              <a:buFont typeface="+mj-lt"/>
              <a:buAutoNum type="arabicPeriod"/>
            </a:pPr>
            <a:r>
              <a:rPr lang="pl-PL" sz="1400" dirty="0"/>
              <a:t>U</a:t>
            </a:r>
            <a:r>
              <a:rPr lang="pl-PL" sz="1400" dirty="0" smtClean="0"/>
              <a:t>sługi </a:t>
            </a:r>
            <a:r>
              <a:rPr lang="pl-PL" sz="1400" dirty="0"/>
              <a:t>w zakresie szeroko rozumianego wsparcia doradczego, zgodnie ze </a:t>
            </a:r>
            <a:r>
              <a:rPr lang="pl-PL" sz="1400" dirty="0" smtClean="0"/>
              <a:t>zdiagnozowanymi </a:t>
            </a:r>
            <a:r>
              <a:rPr lang="pl-PL" sz="1400" dirty="0"/>
              <a:t>potrzebami przedsiębiorstwa, m.in. doradztwo </a:t>
            </a:r>
            <a:r>
              <a:rPr lang="pl-PL" sz="1400" dirty="0" smtClean="0"/>
              <a:t>dotyczące: </a:t>
            </a:r>
          </a:p>
          <a:p>
            <a:pPr marL="285750" indent="-285750" algn="just">
              <a:lnSpc>
                <a:spcPct val="150000"/>
              </a:lnSpc>
              <a:buFont typeface="Arial" panose="020B0604020202020204" pitchFamily="34" charset="0"/>
              <a:buChar char="•"/>
            </a:pPr>
            <a:r>
              <a:rPr lang="pl-PL" sz="1400" dirty="0"/>
              <a:t>wsparcia początkowej fazy rozwoju firmy (np. opracowanie biznesplanu, </a:t>
            </a:r>
            <a:r>
              <a:rPr lang="pl-PL" sz="1400" dirty="0" smtClean="0"/>
              <a:t>strategii </a:t>
            </a:r>
            <a:r>
              <a:rPr lang="pl-PL" sz="1400" dirty="0"/>
              <a:t>rozwoju przedsiębiorstwa, monitorowanie biznesu);</a:t>
            </a:r>
          </a:p>
          <a:p>
            <a:pPr marL="285750" indent="-285750" algn="just">
              <a:lnSpc>
                <a:spcPct val="150000"/>
              </a:lnSpc>
              <a:buFont typeface="Arial" panose="020B0604020202020204" pitchFamily="34" charset="0"/>
              <a:buChar char="•"/>
            </a:pPr>
            <a:r>
              <a:rPr lang="pl-PL" sz="1400" dirty="0" smtClean="0"/>
              <a:t>uzyskiwania </a:t>
            </a:r>
            <a:r>
              <a:rPr lang="pl-PL" sz="1400" dirty="0"/>
              <a:t>i odnawiania certyfikatów zgodności dla wyrobów, usług, </a:t>
            </a:r>
            <a:r>
              <a:rPr lang="pl-PL" sz="1400" dirty="0" smtClean="0"/>
              <a:t>surowców</a:t>
            </a:r>
            <a:r>
              <a:rPr lang="pl-PL" sz="1400" dirty="0"/>
              <a:t>, maszyn i urządzeń, aparatury </a:t>
            </a:r>
            <a:r>
              <a:rPr lang="pl-PL" sz="1400" dirty="0" smtClean="0"/>
              <a:t>kontrolno-pomiarowej;</a:t>
            </a:r>
            <a:endParaRPr lang="pl-PL" sz="1400" dirty="0"/>
          </a:p>
          <a:p>
            <a:pPr marL="285750" indent="-285750" algn="just">
              <a:lnSpc>
                <a:spcPct val="150000"/>
              </a:lnSpc>
              <a:buFont typeface="Arial" panose="020B0604020202020204" pitchFamily="34" charset="0"/>
              <a:buChar char="•"/>
            </a:pPr>
            <a:r>
              <a:rPr lang="pl-PL" sz="1400" dirty="0"/>
              <a:t>projektowania, wdrażania i doskonalenia systemów zarządzana </a:t>
            </a:r>
            <a:r>
              <a:rPr lang="pl-PL" sz="1400" dirty="0" smtClean="0"/>
              <a:t>jakością </a:t>
            </a:r>
            <a:r>
              <a:rPr lang="pl-PL" sz="1400" dirty="0"/>
              <a:t>i</a:t>
            </a:r>
            <a:r>
              <a:rPr lang="pl-PL" sz="1400" dirty="0" smtClean="0"/>
              <a:t> zarządzania środowiskowego;</a:t>
            </a:r>
            <a:endParaRPr lang="pl-PL" sz="1400" dirty="0"/>
          </a:p>
          <a:p>
            <a:pPr marL="285750" indent="-285750" algn="just">
              <a:lnSpc>
                <a:spcPct val="150000"/>
              </a:lnSpc>
              <a:buFont typeface="Arial" panose="020B0604020202020204" pitchFamily="34" charset="0"/>
              <a:buChar char="•"/>
            </a:pPr>
            <a:r>
              <a:rPr lang="pl-PL" sz="1400" dirty="0"/>
              <a:t>wykorzystywania </a:t>
            </a:r>
            <a:r>
              <a:rPr lang="pl-PL" sz="1400" dirty="0" smtClean="0"/>
              <a:t>zaawansowanych technologii informatycznych w przedsiębiorstwie;</a:t>
            </a:r>
            <a:endParaRPr lang="pl-PL" sz="1400" dirty="0"/>
          </a:p>
          <a:p>
            <a:pPr marL="285750" indent="-285750" algn="just">
              <a:lnSpc>
                <a:spcPct val="150000"/>
              </a:lnSpc>
              <a:buFont typeface="Arial" panose="020B0604020202020204" pitchFamily="34" charset="0"/>
              <a:buChar char="•"/>
            </a:pPr>
            <a:r>
              <a:rPr lang="pl-PL" sz="1400" dirty="0"/>
              <a:t>specjalistycznych instrumentów zarządzania i mapowania </a:t>
            </a:r>
            <a:r>
              <a:rPr lang="pl-PL" sz="1400" dirty="0" err="1"/>
              <a:t>ryzyk</a:t>
            </a:r>
            <a:r>
              <a:rPr lang="pl-PL" sz="1400" dirty="0"/>
              <a:t>/ryzyka w</a:t>
            </a:r>
            <a:r>
              <a:rPr lang="pl-PL" sz="1400" dirty="0" smtClean="0"/>
              <a:t> organizacji </a:t>
            </a:r>
            <a:r>
              <a:rPr lang="pl-PL" sz="1400" dirty="0"/>
              <a:t>oraz tworzenia strategii zarządzania ryzykiem</a:t>
            </a:r>
            <a:r>
              <a:rPr lang="pl-PL" sz="1400" dirty="0" smtClean="0"/>
              <a:t>;</a:t>
            </a:r>
            <a:endParaRPr lang="pl-PL" sz="1400" dirty="0"/>
          </a:p>
          <a:p>
            <a:pPr marL="285750" indent="-285750" algn="just">
              <a:lnSpc>
                <a:spcPct val="150000"/>
              </a:lnSpc>
              <a:buFont typeface="Arial" panose="020B0604020202020204" pitchFamily="34" charset="0"/>
              <a:buChar char="•"/>
            </a:pPr>
            <a:r>
              <a:rPr lang="pl-PL" sz="1400" dirty="0" smtClean="0"/>
              <a:t>wdrażania </a:t>
            </a:r>
            <a:r>
              <a:rPr lang="pl-PL" sz="1400" dirty="0"/>
              <a:t>systemów ukierunkowanych na aspekty środowiskowe oraz </a:t>
            </a:r>
            <a:r>
              <a:rPr lang="pl-PL" sz="1400" dirty="0" smtClean="0"/>
              <a:t>odpowiedzialność </a:t>
            </a:r>
            <a:r>
              <a:rPr lang="pl-PL" sz="1400" dirty="0"/>
              <a:t>społeczną przedsiębiorstw (np. FSC/PEFC, SBP i in</a:t>
            </a:r>
            <a:r>
              <a:rPr lang="pl-PL" sz="1400" dirty="0" smtClean="0"/>
              <a:t>.)</a:t>
            </a:r>
            <a:endParaRPr lang="pl-PL" sz="1400" dirty="0"/>
          </a:p>
          <a:p>
            <a:pPr marL="285750" indent="-285750" algn="just">
              <a:lnSpc>
                <a:spcPct val="150000"/>
              </a:lnSpc>
              <a:buFont typeface="Arial" panose="020B0604020202020204" pitchFamily="34" charset="0"/>
              <a:buChar char="•"/>
            </a:pPr>
            <a:r>
              <a:rPr lang="pl-PL" sz="1400" dirty="0"/>
              <a:t>doradztwa </a:t>
            </a:r>
            <a:r>
              <a:rPr lang="pl-PL" sz="1400" dirty="0" smtClean="0"/>
              <a:t>prawno-podatkowego   </a:t>
            </a:r>
            <a:r>
              <a:rPr lang="pl-PL" sz="1400" dirty="0"/>
              <a:t>związanego   z   rozwojem </a:t>
            </a:r>
            <a:r>
              <a:rPr lang="pl-PL" sz="1400" dirty="0" smtClean="0"/>
              <a:t>przedsiębiorstwa </a:t>
            </a:r>
            <a:r>
              <a:rPr lang="pl-PL" sz="1400" dirty="0"/>
              <a:t>na </a:t>
            </a:r>
            <a:r>
              <a:rPr lang="pl-PL" sz="1400" dirty="0" smtClean="0"/>
              <a:t>rynku</a:t>
            </a:r>
            <a:endParaRPr lang="pl-PL" sz="1400" dirty="0"/>
          </a:p>
          <a:p>
            <a:pPr marL="342900" indent="-342900">
              <a:lnSpc>
                <a:spcPct val="150000"/>
              </a:lnSpc>
              <a:buFont typeface="+mj-lt"/>
              <a:buAutoNum type="arabicPeriod"/>
            </a:pPr>
            <a:endParaRPr lang="pl-PL" sz="1400" dirty="0"/>
          </a:p>
          <a:p>
            <a:pPr algn="just">
              <a:lnSpc>
                <a:spcPct val="150000"/>
              </a:lnSpc>
            </a:pPr>
            <a:endParaRPr lang="pl-PL" sz="1400" dirty="0" smtClean="0"/>
          </a:p>
          <a:p>
            <a:pPr algn="just">
              <a:lnSpc>
                <a:spcPct val="150000"/>
              </a:lnSpc>
            </a:pPr>
            <a:endParaRPr lang="pl-PL" sz="1400" dirty="0"/>
          </a:p>
          <a:p>
            <a:pPr algn="just">
              <a:lnSpc>
                <a:spcPct val="150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50000"/>
              </a:lnSpc>
              <a:spcAft>
                <a:spcPts val="0"/>
              </a:spcAft>
            </a:pPr>
            <a:r>
              <a:rPr lang="pl-PL" sz="1200" dirty="0">
                <a:latin typeface="Calibri"/>
                <a:ea typeface="Calibri"/>
                <a:cs typeface="Arial"/>
              </a:rPr>
              <a:t> </a:t>
            </a:r>
            <a:endParaRPr lang="pl-PL" sz="1200" dirty="0">
              <a:latin typeface="Calibri"/>
              <a:ea typeface="Calibri"/>
              <a:cs typeface="Times New Roman"/>
            </a:endParaRPr>
          </a:p>
          <a:p>
            <a:pPr algn="just">
              <a:lnSpc>
                <a:spcPct val="150000"/>
              </a:lnSpc>
            </a:pPr>
            <a:endParaRPr lang="pl-PL" sz="1200" dirty="0"/>
          </a:p>
          <a:p>
            <a:pPr marL="44450" algn="just" eaLnBrk="1" hangingPunct="1">
              <a:lnSpc>
                <a:spcPct val="150000"/>
              </a:lnSpc>
              <a:buClr>
                <a:srgbClr val="0070C0"/>
              </a:buClr>
            </a:pPr>
            <a:endParaRPr lang="pl-PL" sz="1200" dirty="0" smtClean="0"/>
          </a:p>
          <a:p>
            <a:pPr marL="44450" algn="just" eaLnBrk="1" hangingPunct="1">
              <a:lnSpc>
                <a:spcPct val="150000"/>
              </a:lnSpc>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53603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179512" y="1027758"/>
            <a:ext cx="8786366" cy="5328592"/>
          </a:xfrm>
          <a:prstGeom prst="rect">
            <a:avLst/>
          </a:prstGeom>
          <a:noFill/>
          <a:ln w="9525">
            <a:noFill/>
            <a:miter lim="800000"/>
            <a:headEnd/>
            <a:tailEnd/>
          </a:ln>
        </p:spPr>
        <p:txBody>
          <a:bodyPr/>
          <a:lstStyle/>
          <a:p>
            <a:pPr algn="ctr"/>
            <a:r>
              <a:rPr lang="pl-PL" sz="2000" b="1" dirty="0" smtClean="0">
                <a:latin typeface="+mn-lt"/>
              </a:rPr>
              <a:t>Typ projektu 1.3.4 typ C2: </a:t>
            </a:r>
          </a:p>
          <a:p>
            <a:pPr algn="ctr"/>
            <a:r>
              <a:rPr lang="pl-PL" sz="2000" b="1" dirty="0" smtClean="0">
                <a:latin typeface="+mn-lt"/>
              </a:rPr>
              <a:t>„Doradztwo dla MŚP – projekty grantowe IOB” – istotne informacje:</a:t>
            </a:r>
          </a:p>
          <a:p>
            <a:pPr algn="ctr"/>
            <a:endParaRPr lang="pl-PL" sz="2000" dirty="0" smtClean="0">
              <a:latin typeface="+mn-lt"/>
            </a:endParaRPr>
          </a:p>
          <a:p>
            <a:pPr marL="342900" indent="-342900" algn="just">
              <a:lnSpc>
                <a:spcPct val="150000"/>
              </a:lnSpc>
              <a:buFont typeface="+mj-lt"/>
              <a:buAutoNum type="arabicPeriod" startAt="2"/>
            </a:pPr>
            <a:r>
              <a:rPr lang="pl-PL" sz="1400" dirty="0"/>
              <a:t>U</a:t>
            </a:r>
            <a:r>
              <a:rPr lang="pl-PL" sz="1400" dirty="0" smtClean="0"/>
              <a:t>sługi </a:t>
            </a:r>
            <a:r>
              <a:rPr lang="pl-PL" sz="1400" dirty="0"/>
              <a:t>w zakresie pozyskiwania zewnętrznych </a:t>
            </a:r>
            <a:r>
              <a:rPr lang="pl-PL" sz="1400" dirty="0" smtClean="0"/>
              <a:t>źródeł </a:t>
            </a:r>
            <a:r>
              <a:rPr lang="pl-PL" sz="1400" dirty="0"/>
              <a:t>finansowania </a:t>
            </a:r>
            <a:r>
              <a:rPr lang="pl-PL" sz="1400" dirty="0" smtClean="0"/>
              <a:t>działalności </a:t>
            </a:r>
            <a:r>
              <a:rPr lang="pl-PL" sz="1400" dirty="0"/>
              <a:t>przedsiębiorstw (również </a:t>
            </a:r>
            <a:r>
              <a:rPr lang="pl-PL" sz="1400" dirty="0" smtClean="0"/>
              <a:t/>
            </a:r>
            <a:br>
              <a:rPr lang="pl-PL" sz="1400" dirty="0" smtClean="0"/>
            </a:br>
            <a:r>
              <a:rPr lang="pl-PL" sz="1400" dirty="0" smtClean="0"/>
              <a:t>w </a:t>
            </a:r>
            <a:r>
              <a:rPr lang="pl-PL" sz="1400" dirty="0"/>
              <a:t>początkowej fazie rozwoju), w tym </a:t>
            </a:r>
            <a:r>
              <a:rPr lang="pl-PL" sz="1400" dirty="0" smtClean="0"/>
              <a:t>przygotowanie </a:t>
            </a:r>
            <a:r>
              <a:rPr lang="pl-PL" sz="1400" dirty="0"/>
              <a:t>dokumentów i analiz niezbędnych do pozyskania </a:t>
            </a:r>
            <a:r>
              <a:rPr lang="pl-PL" sz="1400" dirty="0" smtClean="0"/>
              <a:t>           zewnętrznego źródła </a:t>
            </a:r>
            <a:r>
              <a:rPr lang="pl-PL" sz="1400" dirty="0"/>
              <a:t>finansowania, pomoc w pozyskaniu inwestora, analiza potrzeb i </a:t>
            </a:r>
            <a:r>
              <a:rPr lang="pl-PL" sz="1400" dirty="0" smtClean="0"/>
              <a:t>identyfikacja źródeł finansowania </a:t>
            </a:r>
            <a:r>
              <a:rPr lang="pl-PL" sz="1400" dirty="0"/>
              <a:t>projektu </a:t>
            </a:r>
            <a:r>
              <a:rPr lang="pl-PL" sz="1400" dirty="0" smtClean="0"/>
              <a:t>– z </a:t>
            </a:r>
            <a:r>
              <a:rPr lang="pl-PL" sz="1400" dirty="0"/>
              <a:t>wyłączeniem dokumentacji </a:t>
            </a:r>
            <a:r>
              <a:rPr lang="pl-PL" sz="1400" dirty="0" smtClean="0"/>
              <a:t>związanej </a:t>
            </a:r>
            <a:r>
              <a:rPr lang="pl-PL" sz="1400" dirty="0"/>
              <a:t>z aplikowaniem o środki Funduszy Europejskich.</a:t>
            </a:r>
          </a:p>
          <a:p>
            <a:pPr>
              <a:lnSpc>
                <a:spcPct val="150000"/>
              </a:lnSpc>
            </a:pPr>
            <a:endParaRPr lang="pl-PL" sz="1400" dirty="0"/>
          </a:p>
          <a:p>
            <a:pPr algn="just">
              <a:lnSpc>
                <a:spcPct val="150000"/>
              </a:lnSpc>
            </a:pPr>
            <a:r>
              <a:rPr lang="pl-PL" sz="1400" dirty="0"/>
              <a:t>Wnioskodawca zobowiązany jest przedstawić udokumentowane </a:t>
            </a:r>
            <a:r>
              <a:rPr lang="pl-PL" sz="1400" dirty="0" smtClean="0"/>
              <a:t>zapotrzebowanie </a:t>
            </a:r>
            <a:r>
              <a:rPr lang="pl-PL" sz="1400" dirty="0"/>
              <a:t>MŚP na usługi </a:t>
            </a:r>
            <a:r>
              <a:rPr lang="pl-PL" sz="1400" dirty="0" smtClean="0"/>
              <a:t>doradcze, które </a:t>
            </a:r>
            <a:r>
              <a:rPr lang="pl-PL" sz="1400" dirty="0"/>
              <a:t>zamierza objąć wsparciem w </a:t>
            </a:r>
            <a:r>
              <a:rPr lang="pl-PL" sz="1400" dirty="0" smtClean="0"/>
              <a:t>ramach </a:t>
            </a:r>
            <a:r>
              <a:rPr lang="pl-PL" sz="1400" dirty="0"/>
              <a:t>projektu. Jego potwierdzeniem mają być aktualne (do 2 lat wstecz od </a:t>
            </a:r>
            <a:r>
              <a:rPr lang="pl-PL" sz="1400" dirty="0" smtClean="0"/>
              <a:t>złożenia </a:t>
            </a:r>
            <a:r>
              <a:rPr lang="pl-PL" sz="1400" dirty="0"/>
              <a:t>wniosków) badania/analizy dotyczące </a:t>
            </a:r>
            <a:r>
              <a:rPr lang="pl-PL" sz="1400" dirty="0" smtClean="0"/>
              <a:t>specjalistycznego </a:t>
            </a:r>
            <a:r>
              <a:rPr lang="pl-PL" sz="1400" dirty="0"/>
              <a:t>wsparcia </a:t>
            </a:r>
            <a:r>
              <a:rPr lang="pl-PL" sz="1400" dirty="0" smtClean="0"/>
              <a:t>doradczego </a:t>
            </a:r>
            <a:r>
              <a:rPr lang="pl-PL" sz="1400" dirty="0"/>
              <a:t>dla </a:t>
            </a:r>
            <a:r>
              <a:rPr lang="pl-PL" sz="1400" dirty="0" smtClean="0"/>
              <a:t>MŚP. Zaplanowane </a:t>
            </a:r>
            <a:r>
              <a:rPr lang="pl-PL" sz="1400" dirty="0"/>
              <a:t>w projekcie działania powinny być </a:t>
            </a:r>
            <a:r>
              <a:rPr lang="pl-PL" sz="1400" dirty="0" smtClean="0"/>
              <a:t>dostosowane </a:t>
            </a:r>
            <a:r>
              <a:rPr lang="pl-PL" sz="1400" dirty="0"/>
              <a:t>do ich wyników (np. </a:t>
            </a:r>
            <a:r>
              <a:rPr lang="pl-PL" sz="1400" dirty="0" smtClean="0"/>
              <a:t>przeprowadzenie rozpoznania </a:t>
            </a:r>
            <a:r>
              <a:rPr lang="pl-PL" sz="1400" dirty="0"/>
              <a:t>na rynku </a:t>
            </a:r>
            <a:r>
              <a:rPr lang="pl-PL" sz="1400" dirty="0" smtClean="0"/>
              <a:t>potencjalnych </a:t>
            </a:r>
            <a:r>
              <a:rPr lang="pl-PL" sz="1400" dirty="0"/>
              <a:t>wykonawców usług doradczych w zdiagnozowanych obszarach). </a:t>
            </a:r>
            <a:r>
              <a:rPr lang="pl-PL" sz="1400" dirty="0" smtClean="0"/>
              <a:t>Dysponując </a:t>
            </a:r>
            <a:r>
              <a:rPr lang="pl-PL" sz="1400" dirty="0"/>
              <a:t>ww. analizami (</a:t>
            </a:r>
            <a:r>
              <a:rPr lang="pl-PL" sz="1400" dirty="0" smtClean="0"/>
              <a:t>własnymi</a:t>
            </a:r>
            <a:r>
              <a:rPr lang="pl-PL" sz="1400" dirty="0"/>
              <a:t>, zleconymi lub ogólnie dostępnymi), </a:t>
            </a:r>
            <a:r>
              <a:rPr lang="pl-PL" sz="1400" dirty="0" smtClean="0"/>
              <a:t>Wnioskodawca </a:t>
            </a:r>
            <a:r>
              <a:rPr lang="pl-PL" sz="1400" dirty="0"/>
              <a:t>powinien </a:t>
            </a:r>
            <a:r>
              <a:rPr lang="pl-PL" sz="1400" dirty="0" smtClean="0"/>
              <a:t>dołączyć </a:t>
            </a:r>
            <a:r>
              <a:rPr lang="pl-PL" sz="1400" dirty="0"/>
              <a:t>je do wniosku w formie załącznika.</a:t>
            </a:r>
          </a:p>
          <a:p>
            <a:pPr algn="just">
              <a:lnSpc>
                <a:spcPct val="150000"/>
              </a:lnSpc>
            </a:pPr>
            <a:endParaRPr lang="pl-PL" sz="1400" dirty="0" smtClean="0"/>
          </a:p>
          <a:p>
            <a:pPr algn="just">
              <a:lnSpc>
                <a:spcPct val="150000"/>
              </a:lnSpc>
            </a:pPr>
            <a:endParaRPr lang="pl-PL" sz="1400" dirty="0"/>
          </a:p>
          <a:p>
            <a:pPr algn="just">
              <a:lnSpc>
                <a:spcPct val="150000"/>
              </a:lnSpc>
              <a:spcAft>
                <a:spcPts val="0"/>
              </a:spcAft>
            </a:pPr>
            <a:r>
              <a:rPr lang="pl-PL" sz="1200" dirty="0">
                <a:latin typeface="Arial" panose="020B0604020202020204" pitchFamily="34" charset="0"/>
                <a:ea typeface="Calibri"/>
                <a:cs typeface="Arial" panose="020B0604020202020204" pitchFamily="34" charset="0"/>
              </a:rPr>
              <a:t> </a:t>
            </a:r>
          </a:p>
          <a:p>
            <a:pPr algn="just">
              <a:lnSpc>
                <a:spcPct val="150000"/>
              </a:lnSpc>
              <a:spcAft>
                <a:spcPts val="0"/>
              </a:spcAft>
            </a:pPr>
            <a:r>
              <a:rPr lang="pl-PL" sz="1200" dirty="0">
                <a:latin typeface="Calibri"/>
                <a:ea typeface="Calibri"/>
                <a:cs typeface="Arial"/>
              </a:rPr>
              <a:t> </a:t>
            </a:r>
            <a:endParaRPr lang="pl-PL" sz="1200" dirty="0">
              <a:latin typeface="Calibri"/>
              <a:ea typeface="Calibri"/>
              <a:cs typeface="Times New Roman"/>
            </a:endParaRPr>
          </a:p>
          <a:p>
            <a:pPr algn="just">
              <a:lnSpc>
                <a:spcPct val="150000"/>
              </a:lnSpc>
            </a:pPr>
            <a:endParaRPr lang="pl-PL" sz="1200" dirty="0"/>
          </a:p>
          <a:p>
            <a:pPr marL="44450" algn="just" eaLnBrk="1" hangingPunct="1">
              <a:lnSpc>
                <a:spcPct val="150000"/>
              </a:lnSpc>
              <a:buClr>
                <a:srgbClr val="0070C0"/>
              </a:buClr>
            </a:pPr>
            <a:endParaRPr lang="pl-PL" sz="1200" dirty="0" smtClean="0"/>
          </a:p>
          <a:p>
            <a:pPr marL="44450" algn="just" eaLnBrk="1" hangingPunct="1">
              <a:lnSpc>
                <a:spcPct val="150000"/>
              </a:lnSpc>
              <a:buClr>
                <a:srgbClr val="0070C0"/>
              </a:buClr>
            </a:pPr>
            <a:endParaRPr lang="pl-PL" altLang="pl-PL" sz="1200" dirty="0">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284941"/>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124520" y="908719"/>
            <a:ext cx="8642350" cy="5812755"/>
          </a:xfrm>
          <a:prstGeom prst="rect">
            <a:avLst/>
          </a:prstGeom>
          <a:noFill/>
          <a:ln w="9525">
            <a:noFill/>
            <a:miter lim="800000"/>
            <a:headEnd/>
            <a:tailEnd/>
          </a:ln>
        </p:spPr>
        <p:txBody>
          <a:bodyPr/>
          <a:lstStyle/>
          <a:p>
            <a:pPr lvl="0" algn="just">
              <a:lnSpc>
                <a:spcPct val="150000"/>
              </a:lnSpc>
            </a:pPr>
            <a:r>
              <a:rPr lang="pl-PL" b="1" dirty="0">
                <a:solidFill>
                  <a:prstClr val="black"/>
                </a:solidFill>
                <a:latin typeface="Calibri"/>
                <a:ea typeface="Calibri"/>
                <a:cs typeface="Arial" panose="020B0604020202020204" pitchFamily="34" charset="0"/>
              </a:rPr>
              <a:t>Preferencyjnie </a:t>
            </a:r>
            <a:r>
              <a:rPr lang="pl-PL" dirty="0">
                <a:solidFill>
                  <a:prstClr val="black"/>
                </a:solidFill>
                <a:latin typeface="Calibri"/>
                <a:ea typeface="Calibri"/>
                <a:cs typeface="Arial" panose="020B0604020202020204" pitchFamily="34" charset="0"/>
              </a:rPr>
              <a:t>traktowane będą:  </a:t>
            </a:r>
          </a:p>
          <a:p>
            <a:pPr marL="285750" lvl="0" indent="-285750" algn="just">
              <a:lnSpc>
                <a:spcPct val="150000"/>
              </a:lnSpc>
              <a:buFont typeface="Arial" panose="020B0604020202020204" pitchFamily="34" charset="0"/>
              <a:buChar char="•"/>
            </a:pPr>
            <a:r>
              <a:rPr lang="pl-PL" dirty="0" smtClean="0">
                <a:solidFill>
                  <a:prstClr val="black"/>
                </a:solidFill>
                <a:latin typeface="Calibri"/>
                <a:ea typeface="Calibri"/>
                <a:cs typeface="Arial" panose="020B0604020202020204" pitchFamily="34" charset="0"/>
              </a:rPr>
              <a:t>projekty </a:t>
            </a:r>
            <a:r>
              <a:rPr lang="pl-PL" dirty="0">
                <a:solidFill>
                  <a:prstClr val="black"/>
                </a:solidFill>
                <a:latin typeface="Calibri"/>
                <a:ea typeface="Calibri"/>
                <a:cs typeface="Arial" panose="020B0604020202020204" pitchFamily="34" charset="0"/>
              </a:rPr>
              <a:t>dotyczące usług doradczych, które wspierają rozwój przedsiębiorstw w zakresie inteligentnych specjalizacji </a:t>
            </a:r>
            <a:r>
              <a:rPr lang="pl-PL" dirty="0" smtClean="0">
                <a:solidFill>
                  <a:prstClr val="black"/>
                </a:solidFill>
                <a:latin typeface="Calibri"/>
                <a:ea typeface="Calibri"/>
                <a:cs typeface="Arial" panose="020B0604020202020204" pitchFamily="34" charset="0"/>
              </a:rPr>
              <a:t>regionu;</a:t>
            </a:r>
          </a:p>
          <a:p>
            <a:pPr marL="285750" lvl="0" indent="-285750" algn="just">
              <a:lnSpc>
                <a:spcPct val="150000"/>
              </a:lnSpc>
              <a:buFont typeface="Arial" panose="020B0604020202020204" pitchFamily="34" charset="0"/>
              <a:buChar char="•"/>
            </a:pPr>
            <a:r>
              <a:rPr lang="pl-PL" dirty="0" smtClean="0">
                <a:solidFill>
                  <a:prstClr val="black"/>
                </a:solidFill>
                <a:latin typeface="Calibri"/>
                <a:ea typeface="Calibri"/>
                <a:cs typeface="Arial" panose="020B0604020202020204" pitchFamily="34" charset="0"/>
              </a:rPr>
              <a:t>projekty </a:t>
            </a:r>
            <a:r>
              <a:rPr lang="pl-PL" dirty="0">
                <a:solidFill>
                  <a:prstClr val="black"/>
                </a:solidFill>
                <a:latin typeface="Calibri"/>
                <a:ea typeface="Calibri"/>
                <a:cs typeface="Arial" panose="020B0604020202020204" pitchFamily="34" charset="0"/>
              </a:rPr>
              <a:t>realizowane przez Instytucje Otoczenia Biznesu stosujące dostępne standardy </a:t>
            </a:r>
            <a:br>
              <a:rPr lang="pl-PL" dirty="0">
                <a:solidFill>
                  <a:prstClr val="black"/>
                </a:solidFill>
                <a:latin typeface="Calibri"/>
                <a:ea typeface="Calibri"/>
                <a:cs typeface="Arial" panose="020B0604020202020204" pitchFamily="34" charset="0"/>
              </a:rPr>
            </a:br>
            <a:r>
              <a:rPr lang="pl-PL" dirty="0">
                <a:solidFill>
                  <a:prstClr val="black"/>
                </a:solidFill>
                <a:latin typeface="Calibri"/>
                <a:ea typeface="Calibri"/>
                <a:cs typeface="Arial" panose="020B0604020202020204" pitchFamily="34" charset="0"/>
              </a:rPr>
              <a:t>w zakresie świadczenia usług</a:t>
            </a:r>
            <a:r>
              <a:rPr lang="pl-PL" dirty="0" smtClean="0">
                <a:solidFill>
                  <a:prstClr val="black"/>
                </a:solidFill>
                <a:latin typeface="Calibri"/>
                <a:ea typeface="Calibri"/>
                <a:cs typeface="Arial" panose="020B0604020202020204" pitchFamily="34" charset="0"/>
              </a:rPr>
              <a:t>.</a:t>
            </a:r>
          </a:p>
          <a:p>
            <a:pPr lvl="0" algn="just">
              <a:lnSpc>
                <a:spcPct val="150000"/>
              </a:lnSpc>
            </a:pPr>
            <a:r>
              <a:rPr lang="pl-PL" dirty="0" smtClean="0">
                <a:solidFill>
                  <a:prstClr val="black"/>
                </a:solidFill>
                <a:latin typeface="Calibri"/>
                <a:ea typeface="Calibri"/>
                <a:cs typeface="Arial" panose="020B0604020202020204" pitchFamily="34" charset="0"/>
              </a:rPr>
              <a:t>Do obszarów inteligentnych specjalizacji Dolnego Śląska, zgodnie z załącznikiem do Regionalnej Strategii Innowacji dla Województwa Dolnośląskiego 2011-2020 </a:t>
            </a:r>
            <a:br>
              <a:rPr lang="pl-PL" dirty="0" smtClean="0">
                <a:solidFill>
                  <a:prstClr val="black"/>
                </a:solidFill>
                <a:latin typeface="Calibri"/>
                <a:ea typeface="Calibri"/>
                <a:cs typeface="Arial" panose="020B0604020202020204" pitchFamily="34" charset="0"/>
              </a:rPr>
            </a:br>
            <a:r>
              <a:rPr lang="pl-PL" dirty="0" smtClean="0">
                <a:solidFill>
                  <a:prstClr val="black"/>
                </a:solidFill>
                <a:latin typeface="Calibri"/>
                <a:ea typeface="Calibri"/>
                <a:cs typeface="Arial" panose="020B0604020202020204" pitchFamily="34" charset="0"/>
              </a:rPr>
              <a:t>pt. </a:t>
            </a:r>
            <a:r>
              <a:rPr lang="pl-PL" dirty="0" smtClean="0">
                <a:solidFill>
                  <a:srgbClr val="FF0000"/>
                </a:solidFill>
                <a:latin typeface="Calibri"/>
                <a:ea typeface="Calibri"/>
                <a:cs typeface="Arial" panose="020B0604020202020204" pitchFamily="34" charset="0"/>
              </a:rPr>
              <a:t>Dolnośląskie </a:t>
            </a:r>
            <a:r>
              <a:rPr lang="pl-PL" dirty="0">
                <a:solidFill>
                  <a:srgbClr val="FF0000"/>
                </a:solidFill>
                <a:latin typeface="Calibri"/>
                <a:ea typeface="Calibri"/>
                <a:cs typeface="Arial" panose="020B0604020202020204" pitchFamily="34" charset="0"/>
              </a:rPr>
              <a:t>Inteligentne Specjalizacje </a:t>
            </a:r>
            <a:r>
              <a:rPr lang="pl-PL" dirty="0" smtClean="0">
                <a:solidFill>
                  <a:prstClr val="black"/>
                </a:solidFill>
                <a:latin typeface="Calibri"/>
                <a:ea typeface="Calibri"/>
                <a:cs typeface="Arial" panose="020B0604020202020204" pitchFamily="34" charset="0"/>
              </a:rPr>
              <a:t>należą:</a:t>
            </a:r>
            <a:endParaRPr lang="pl-PL" dirty="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a:solidFill>
                  <a:prstClr val="black"/>
                </a:solidFill>
                <a:latin typeface="Calibri"/>
                <a:ea typeface="Calibri"/>
                <a:cs typeface="Arial" panose="020B0604020202020204" pitchFamily="34" charset="0"/>
              </a:rPr>
              <a:t>BRANŻA CHEMICZNA I FARMACEUTYCZNA  </a:t>
            </a:r>
            <a:endParaRPr lang="pl-PL" dirty="0" smtClean="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smtClean="0">
                <a:solidFill>
                  <a:prstClr val="black"/>
                </a:solidFill>
                <a:latin typeface="Calibri"/>
                <a:ea typeface="Calibri"/>
                <a:cs typeface="Arial" panose="020B0604020202020204" pitchFamily="34" charset="0"/>
              </a:rPr>
              <a:t>MOBILNOŚĆ </a:t>
            </a:r>
            <a:r>
              <a:rPr lang="pl-PL" dirty="0">
                <a:solidFill>
                  <a:prstClr val="black"/>
                </a:solidFill>
                <a:latin typeface="Calibri"/>
                <a:ea typeface="Calibri"/>
                <a:cs typeface="Arial" panose="020B0604020202020204" pitchFamily="34" charset="0"/>
              </a:rPr>
              <a:t>PRZESTRZENNA  </a:t>
            </a:r>
            <a:endParaRPr lang="pl-PL" dirty="0" smtClean="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smtClean="0">
                <a:solidFill>
                  <a:prstClr val="black"/>
                </a:solidFill>
                <a:latin typeface="Calibri"/>
                <a:ea typeface="Calibri"/>
                <a:cs typeface="Arial" panose="020B0604020202020204" pitchFamily="34" charset="0"/>
              </a:rPr>
              <a:t>ŻYWNOŚĆ </a:t>
            </a:r>
            <a:r>
              <a:rPr lang="pl-PL" dirty="0">
                <a:solidFill>
                  <a:prstClr val="black"/>
                </a:solidFill>
                <a:latin typeface="Calibri"/>
                <a:ea typeface="Calibri"/>
                <a:cs typeface="Arial" panose="020B0604020202020204" pitchFamily="34" charset="0"/>
              </a:rPr>
              <a:t>WYSOKIEJ JAKOŚCI  </a:t>
            </a:r>
            <a:endParaRPr lang="pl-PL" dirty="0" smtClean="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smtClean="0">
                <a:solidFill>
                  <a:prstClr val="black"/>
                </a:solidFill>
                <a:latin typeface="Calibri"/>
                <a:ea typeface="Calibri"/>
                <a:cs typeface="Arial" panose="020B0604020202020204" pitchFamily="34" charset="0"/>
              </a:rPr>
              <a:t>SUROWCE </a:t>
            </a:r>
            <a:r>
              <a:rPr lang="pl-PL" dirty="0">
                <a:solidFill>
                  <a:prstClr val="black"/>
                </a:solidFill>
                <a:latin typeface="Calibri"/>
                <a:ea typeface="Calibri"/>
                <a:cs typeface="Arial" panose="020B0604020202020204" pitchFamily="34" charset="0"/>
              </a:rPr>
              <a:t>NATURALNE I WTÓRNE  </a:t>
            </a:r>
            <a:endParaRPr lang="pl-PL" dirty="0" smtClean="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smtClean="0">
                <a:solidFill>
                  <a:prstClr val="black"/>
                </a:solidFill>
                <a:latin typeface="Calibri"/>
                <a:ea typeface="Calibri"/>
                <a:cs typeface="Arial" panose="020B0604020202020204" pitchFamily="34" charset="0"/>
              </a:rPr>
              <a:t>PRODUKCJA </a:t>
            </a:r>
            <a:r>
              <a:rPr lang="pl-PL" dirty="0">
                <a:solidFill>
                  <a:prstClr val="black"/>
                </a:solidFill>
                <a:latin typeface="Calibri"/>
                <a:ea typeface="Calibri"/>
                <a:cs typeface="Arial" panose="020B0604020202020204" pitchFamily="34" charset="0"/>
              </a:rPr>
              <a:t>MASZYN I URZĄDZEŃ, OBRÓBKA MATERIAŁÓW  </a:t>
            </a:r>
            <a:endParaRPr lang="pl-PL" dirty="0" smtClean="0">
              <a:solidFill>
                <a:prstClr val="black"/>
              </a:solidFill>
              <a:latin typeface="Calibri"/>
              <a:ea typeface="Calibri"/>
              <a:cs typeface="Arial" panose="020B0604020202020204" pitchFamily="34" charset="0"/>
            </a:endParaRPr>
          </a:p>
          <a:p>
            <a:pPr marL="285750" lvl="0" indent="-285750" algn="just">
              <a:lnSpc>
                <a:spcPct val="150000"/>
              </a:lnSpc>
              <a:buFont typeface="Wingdings" panose="05000000000000000000" pitchFamily="2" charset="2"/>
              <a:buChar char="Ø"/>
            </a:pPr>
            <a:r>
              <a:rPr lang="pl-PL" dirty="0" smtClean="0">
                <a:solidFill>
                  <a:prstClr val="black"/>
                </a:solidFill>
                <a:latin typeface="Calibri"/>
                <a:ea typeface="Calibri"/>
                <a:cs typeface="Arial" panose="020B0604020202020204" pitchFamily="34" charset="0"/>
              </a:rPr>
              <a:t>TECHNOLOGIE </a:t>
            </a:r>
            <a:r>
              <a:rPr lang="pl-PL" dirty="0">
                <a:solidFill>
                  <a:prstClr val="black"/>
                </a:solidFill>
                <a:latin typeface="Calibri"/>
                <a:ea typeface="Calibri"/>
                <a:cs typeface="Arial" panose="020B0604020202020204" pitchFamily="34" charset="0"/>
              </a:rPr>
              <a:t>INFORMACYJNO-KOMUNIKACYJNE (ICT)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dirty="0"/>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05948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10320</TotalTime>
  <Words>2370</Words>
  <Application>Microsoft Office PowerPoint</Application>
  <PresentationFormat>Pokaz na ekranie (4:3)</PresentationFormat>
  <Paragraphs>465</Paragraphs>
  <Slides>30</Slides>
  <Notes>28</Notes>
  <HiddenSlides>0</HiddenSlides>
  <MMClips>0</MMClips>
  <ScaleCrop>false</ScaleCrop>
  <HeadingPairs>
    <vt:vector size="6" baseType="variant">
      <vt:variant>
        <vt:lpstr>Używane czcionki</vt:lpstr>
      </vt:variant>
      <vt:variant>
        <vt:i4>4</vt:i4>
      </vt:variant>
      <vt:variant>
        <vt:lpstr>Motyw</vt:lpstr>
      </vt:variant>
      <vt:variant>
        <vt:i4>3</vt:i4>
      </vt:variant>
      <vt:variant>
        <vt:lpstr>Tytuły slajdów</vt:lpstr>
      </vt:variant>
      <vt:variant>
        <vt:i4>30</vt:i4>
      </vt:variant>
    </vt:vector>
  </HeadingPairs>
  <TitlesOfParts>
    <vt:vector size="37" baseType="lpstr">
      <vt:lpstr>Arial</vt:lpstr>
      <vt:lpstr>Calibri</vt:lpstr>
      <vt:lpstr>Times New Roman</vt:lpstr>
      <vt:lpstr>Wingdings</vt:lpstr>
      <vt:lpstr>plik</vt:lpstr>
      <vt:lpstr>Motyw pakietu Office</vt:lpstr>
      <vt:lpstr>1_Motyw pakietu Office</vt:lpstr>
      <vt:lpstr>Podstawowe założenia konkursu  w ramach Działania 1.3.4 Rozwój przedsiębiorczości – ZIT AW  RPO WD 2014-2020</vt:lpstr>
      <vt:lpstr>Prezentacja programu PowerPoint</vt:lpstr>
      <vt:lpstr>Nabór w trybie konkursowym dla beneficjentów realizujących przedsięwzięcia na terenie Aglomeracji Wałbrzyskiej  Grantobiorcy: W przypadku projektów grantowych organizowanych przez ZIT AW, MŚP muszą mieć siedzibę na terenie Aglomeracji Wałbrzyskiej określonej w Strategii ZIT AW (obejmującej następujące obszary: Gmina Boguszów-Gorce, Gmina Czarny Bór, Gmina Dobromierz, Gmina Głuszyca, Gmina Jaworzyna Śląska, Gmina Jedlina Zdrój, Gmina Miejska Kamienna Góra, Gmina Kamienna Góra, Gmina Lubawka, Gmina  Marcinowice,  Gmina  Mieroszów,  Gmina  Miejska  Nowa  Ruda, Gmina Nowa  Ruda,  Gmina  Stare  Bogaczowice,  Gmina  Strzegom,  Uzdrowiskowa  Gmina Miejska   Szczawno-Zdrój,  Gmina  Miasto Świdnica,  Gmina  Świdnica,  Gmina Świebodzice, Gmina Walim, Gmina Wałbrzych, Gmina Żarów)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Elzbieta Kopec</cp:lastModifiedBy>
  <cp:revision>834</cp:revision>
  <cp:lastPrinted>2016-07-18T08:36:51Z</cp:lastPrinted>
  <dcterms:created xsi:type="dcterms:W3CDTF">2010-12-31T07:04:34Z</dcterms:created>
  <dcterms:modified xsi:type="dcterms:W3CDTF">2016-12-12T09:00:32Z</dcterms:modified>
</cp:coreProperties>
</file>