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3"/>
  </p:notesMasterIdLst>
  <p:handoutMasterIdLst>
    <p:handoutMasterId r:id="rId24"/>
  </p:handoutMasterIdLst>
  <p:sldIdLst>
    <p:sldId id="256" r:id="rId2"/>
    <p:sldId id="327" r:id="rId3"/>
    <p:sldId id="405" r:id="rId4"/>
    <p:sldId id="351" r:id="rId5"/>
    <p:sldId id="409" r:id="rId6"/>
    <p:sldId id="408" r:id="rId7"/>
    <p:sldId id="390" r:id="rId8"/>
    <p:sldId id="412" r:id="rId9"/>
    <p:sldId id="410" r:id="rId10"/>
    <p:sldId id="364" r:id="rId11"/>
    <p:sldId id="386" r:id="rId12"/>
    <p:sldId id="388" r:id="rId13"/>
    <p:sldId id="411" r:id="rId14"/>
    <p:sldId id="413" r:id="rId15"/>
    <p:sldId id="384" r:id="rId16"/>
    <p:sldId id="385" r:id="rId17"/>
    <p:sldId id="391" r:id="rId18"/>
    <p:sldId id="407" r:id="rId19"/>
    <p:sldId id="352" r:id="rId20"/>
    <p:sldId id="403" r:id="rId21"/>
    <p:sldId id="346" r:id="rId22"/>
  </p:sldIdLst>
  <p:sldSz cx="9144000" cy="6858000" type="screen4x3"/>
  <p:notesSz cx="6743700" cy="98758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1">
          <p15:clr>
            <a:srgbClr val="A4A3A4"/>
          </p15:clr>
        </p15:guide>
        <p15:guide id="2" pos="212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Styl z motywem 1 — Ak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3618" autoAdjust="0"/>
  </p:normalViewPr>
  <p:slideViewPr>
    <p:cSldViewPr>
      <p:cViewPr varScale="1">
        <p:scale>
          <a:sx n="97" d="100"/>
          <a:sy n="97" d="100"/>
        </p:scale>
        <p:origin x="200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376" y="-90"/>
      </p:cViewPr>
      <p:guideLst>
        <p:guide orient="horz" pos="3111"/>
        <p:guide pos="212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2270" cy="493792"/>
          </a:xfrm>
          <a:prstGeom prst="rect">
            <a:avLst/>
          </a:prstGeom>
        </p:spPr>
        <p:txBody>
          <a:bodyPr vert="horz" lIns="92517" tIns="46258" rIns="92517" bIns="46258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19870" y="0"/>
            <a:ext cx="2922270" cy="493792"/>
          </a:xfrm>
          <a:prstGeom prst="rect">
            <a:avLst/>
          </a:prstGeom>
        </p:spPr>
        <p:txBody>
          <a:bodyPr vert="horz" lIns="92517" tIns="46258" rIns="92517" bIns="46258" rtlCol="0"/>
          <a:lstStyle>
            <a:lvl1pPr algn="r">
              <a:defRPr sz="1200"/>
            </a:lvl1pPr>
          </a:lstStyle>
          <a:p>
            <a:fld id="{F2948DED-EA8F-4038-A4C3-EF0874D876A6}" type="datetimeFigureOut">
              <a:rPr lang="pl-PL" smtClean="0"/>
              <a:pPr/>
              <a:t>2018-01-29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1" y="9380332"/>
            <a:ext cx="2922270" cy="493792"/>
          </a:xfrm>
          <a:prstGeom prst="rect">
            <a:avLst/>
          </a:prstGeom>
        </p:spPr>
        <p:txBody>
          <a:bodyPr vert="horz" lIns="92517" tIns="46258" rIns="92517" bIns="46258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19870" y="9380332"/>
            <a:ext cx="2922270" cy="493792"/>
          </a:xfrm>
          <a:prstGeom prst="rect">
            <a:avLst/>
          </a:prstGeom>
        </p:spPr>
        <p:txBody>
          <a:bodyPr vert="horz" lIns="92517" tIns="46258" rIns="92517" bIns="46258" rtlCol="0" anchor="b"/>
          <a:lstStyle>
            <a:lvl1pPr algn="r">
              <a:defRPr sz="1200"/>
            </a:lvl1pPr>
          </a:lstStyle>
          <a:p>
            <a:fld id="{B1B4B30F-E074-42AA-8380-99F2D7D0C81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9860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2270" cy="493792"/>
          </a:xfrm>
          <a:prstGeom prst="rect">
            <a:avLst/>
          </a:prstGeom>
        </p:spPr>
        <p:txBody>
          <a:bodyPr vert="horz" lIns="92517" tIns="46258" rIns="92517" bIns="46258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19870" y="0"/>
            <a:ext cx="2922270" cy="493792"/>
          </a:xfrm>
          <a:prstGeom prst="rect">
            <a:avLst/>
          </a:prstGeom>
        </p:spPr>
        <p:txBody>
          <a:bodyPr vert="horz" lIns="92517" tIns="46258" rIns="92517" bIns="46258" rtlCol="0"/>
          <a:lstStyle>
            <a:lvl1pPr algn="r">
              <a:defRPr sz="1200"/>
            </a:lvl1pPr>
          </a:lstStyle>
          <a:p>
            <a:fld id="{833D904E-9FCC-49CB-B1B3-C2DA9972DEBA}" type="datetimeFigureOut">
              <a:rPr lang="pl-PL" smtClean="0"/>
              <a:pPr/>
              <a:t>2018-01-29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37125" cy="3703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17" tIns="46258" rIns="92517" bIns="46258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4370" y="4691023"/>
            <a:ext cx="5394960" cy="4444127"/>
          </a:xfrm>
          <a:prstGeom prst="rect">
            <a:avLst/>
          </a:prstGeom>
        </p:spPr>
        <p:txBody>
          <a:bodyPr vert="horz" lIns="92517" tIns="46258" rIns="92517" bIns="46258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9380332"/>
            <a:ext cx="2922270" cy="493792"/>
          </a:xfrm>
          <a:prstGeom prst="rect">
            <a:avLst/>
          </a:prstGeom>
        </p:spPr>
        <p:txBody>
          <a:bodyPr vert="horz" lIns="92517" tIns="46258" rIns="92517" bIns="46258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19870" y="9380332"/>
            <a:ext cx="2922270" cy="493792"/>
          </a:xfrm>
          <a:prstGeom prst="rect">
            <a:avLst/>
          </a:prstGeom>
        </p:spPr>
        <p:txBody>
          <a:bodyPr vert="horz" lIns="92517" tIns="46258" rIns="92517" bIns="46258" rtlCol="0" anchor="b"/>
          <a:lstStyle>
            <a:lvl1pPr algn="r">
              <a:defRPr sz="1200"/>
            </a:lvl1pPr>
          </a:lstStyle>
          <a:p>
            <a:fld id="{D79A9A17-5E72-477D-9645-845E0186F4E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2226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A9A17-5E72-477D-9645-845E0186F4EE}" type="slidenum">
              <a:rPr lang="pl-PL" smtClean="0"/>
              <a:pPr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300758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7635" name="Symbol zastępczy notatek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buFont typeface="Times New Roman" pitchFamily="18" charset="0"/>
              <a:buNone/>
              <a:defRPr/>
            </a:pPr>
            <a:r>
              <a:rPr lang="pl-PL" sz="1400" dirty="0" smtClean="0"/>
              <a:t>Aneksy do Dyrektywy w sprawie oceny oddziaływania na środowisko: </a:t>
            </a:r>
          </a:p>
          <a:p>
            <a:pPr>
              <a:buFont typeface="Times New Roman" pitchFamily="18" charset="0"/>
              <a:buNone/>
              <a:defRPr/>
            </a:pPr>
            <a:r>
              <a:rPr lang="pl-PL" sz="1400" dirty="0" smtClean="0"/>
              <a:t>I aneks – przedsięwzięcia zawsze oddziaływująco negatywnie na środowisko  </a:t>
            </a:r>
          </a:p>
          <a:p>
            <a:pPr>
              <a:buFont typeface="Times New Roman" pitchFamily="18" charset="0"/>
              <a:buNone/>
              <a:defRPr/>
            </a:pPr>
            <a:r>
              <a:rPr lang="pl-PL" sz="1400" dirty="0" smtClean="0"/>
              <a:t>II aneks – przedsięwzięcia, które potencjalnie mogą negatywie oddziaływać na środowisko </a:t>
            </a:r>
          </a:p>
          <a:p>
            <a:pPr>
              <a:buFont typeface="Times New Roman" pitchFamily="18" charset="0"/>
              <a:buNone/>
              <a:defRPr/>
            </a:pPr>
            <a:r>
              <a:rPr lang="pl-PL" sz="1400" dirty="0" smtClean="0"/>
              <a:t>Oddziaływanie na NATURE 2000 nie oznacza, że projekt jest  położony  na obszarze NATUR 2000. Może być oddalony o kilkaset kilometrów. </a:t>
            </a:r>
          </a:p>
          <a:p>
            <a:pPr>
              <a:buFont typeface="Times New Roman" pitchFamily="18" charset="0"/>
              <a:buNone/>
              <a:defRPr/>
            </a:pPr>
            <a:r>
              <a:rPr lang="pl-PL" sz="1400" dirty="0" smtClean="0"/>
              <a:t>Może to być</a:t>
            </a:r>
            <a:r>
              <a:rPr lang="pl-PL" sz="1400" baseline="0" dirty="0" smtClean="0"/>
              <a:t> każde przedsięwzięcie, które wpływa na cele N2000.</a:t>
            </a:r>
            <a:endParaRPr lang="pl-PL" sz="1400" dirty="0" smtClean="0"/>
          </a:p>
        </p:txBody>
      </p:sp>
      <p:sp>
        <p:nvSpPr>
          <p:cNvPr id="48132" name="Symbol zastępczy numeru slajdu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751039" algn="l"/>
                <a:tab pos="1502078" algn="l"/>
                <a:tab pos="2254688" algn="l"/>
                <a:tab pos="3005728" algn="l"/>
              </a:tabLst>
            </a:pPr>
            <a:fld id="{585BF990-5C1D-414F-BAB0-096A9957890A}" type="slidenum">
              <a:rPr lang="pl-PL" smtClean="0">
                <a:latin typeface="Times New Roman" charset="0"/>
                <a:ea typeface="SimSun" pitchFamily="2" charset="-122"/>
                <a:cs typeface="Lucida Sans Unicode" pitchFamily="34" charset="0"/>
              </a:rPr>
              <a:pPr>
                <a:tabLst>
                  <a:tab pos="751039" algn="l"/>
                  <a:tab pos="1502078" algn="l"/>
                  <a:tab pos="2254688" algn="l"/>
                  <a:tab pos="3005728" algn="l"/>
                </a:tabLst>
              </a:pPr>
              <a:t>10</a:t>
            </a:fld>
            <a:endParaRPr lang="pl-PL" dirty="0" smtClean="0">
              <a:latin typeface="Times New Roman" charset="0"/>
              <a:ea typeface="SimSun" pitchFamily="2" charset="-122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4662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sz="1000" u="sng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A9A17-5E72-477D-9645-845E0186F4EE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92483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7635" name="Symbol zastępczy notatek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buFont typeface="Times New Roman" pitchFamily="18" charset="0"/>
              <a:buNone/>
              <a:defRPr/>
            </a:pPr>
            <a:r>
              <a:rPr lang="pl-PL" sz="1400" dirty="0" smtClean="0"/>
              <a:t>Aneksy do Dyrektywy w sprawie oceny oddziaływania na środowisko: </a:t>
            </a:r>
          </a:p>
          <a:p>
            <a:pPr>
              <a:buFont typeface="Times New Roman" pitchFamily="18" charset="0"/>
              <a:buNone/>
              <a:defRPr/>
            </a:pPr>
            <a:r>
              <a:rPr lang="pl-PL" sz="1400" dirty="0" smtClean="0"/>
              <a:t>I aneks – przedsięwzięcia zawsze oddziaływująco negatywnie na środowisko  </a:t>
            </a:r>
          </a:p>
          <a:p>
            <a:pPr>
              <a:buFont typeface="Times New Roman" pitchFamily="18" charset="0"/>
              <a:buNone/>
              <a:defRPr/>
            </a:pPr>
            <a:r>
              <a:rPr lang="pl-PL" sz="1400" dirty="0" smtClean="0"/>
              <a:t>II aneks – przedsięwzięcia, które potencjalnie mogą negatywie oddziaływać na środowisko </a:t>
            </a:r>
          </a:p>
          <a:p>
            <a:pPr>
              <a:buFont typeface="Times New Roman" pitchFamily="18" charset="0"/>
              <a:buNone/>
              <a:defRPr/>
            </a:pPr>
            <a:r>
              <a:rPr lang="pl-PL" sz="1400" dirty="0" smtClean="0"/>
              <a:t>Oddziaływanie na NATURE 2000 nie oznacza, że projekt jest  położony  na obszarze NATUR 2000. Może być oddalony o kilkaset kilometrów. </a:t>
            </a:r>
          </a:p>
        </p:txBody>
      </p:sp>
      <p:sp>
        <p:nvSpPr>
          <p:cNvPr id="48132" name="Symbol zastępczy numeru slajdu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751039" algn="l"/>
                <a:tab pos="1502078" algn="l"/>
                <a:tab pos="2254688" algn="l"/>
                <a:tab pos="3005728" algn="l"/>
              </a:tabLst>
            </a:pPr>
            <a:fld id="{585BF990-5C1D-414F-BAB0-096A9957890A}" type="slidenum">
              <a:rPr lang="pl-PL" smtClean="0">
                <a:latin typeface="Times New Roman" charset="0"/>
                <a:ea typeface="SimSun" pitchFamily="2" charset="-122"/>
                <a:cs typeface="Lucida Sans Unicode" pitchFamily="34" charset="0"/>
              </a:rPr>
              <a:pPr>
                <a:tabLst>
                  <a:tab pos="751039" algn="l"/>
                  <a:tab pos="1502078" algn="l"/>
                  <a:tab pos="2254688" algn="l"/>
                  <a:tab pos="3005728" algn="l"/>
                </a:tabLst>
              </a:pPr>
              <a:t>12</a:t>
            </a:fld>
            <a:endParaRPr lang="pl-PL" dirty="0" smtClean="0">
              <a:latin typeface="Times New Roman" charset="0"/>
              <a:ea typeface="SimSun" pitchFamily="2" charset="-122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8214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7635" name="Symbol zastępczy notatek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buFont typeface="Times New Roman" pitchFamily="18" charset="0"/>
              <a:buNone/>
              <a:defRPr/>
            </a:pPr>
            <a:r>
              <a:rPr lang="pl-PL" sz="1400" dirty="0" smtClean="0"/>
              <a:t>Aneksy do Dyrektywy w sprawie oceny oddziaływania na środowisko: </a:t>
            </a:r>
          </a:p>
          <a:p>
            <a:pPr>
              <a:buFont typeface="Times New Roman" pitchFamily="18" charset="0"/>
              <a:buNone/>
              <a:defRPr/>
            </a:pPr>
            <a:r>
              <a:rPr lang="pl-PL" sz="1400" dirty="0" smtClean="0"/>
              <a:t>I aneks – przedsięwzięcia zawsze oddziaływująco negatywnie na środowisko  </a:t>
            </a:r>
          </a:p>
          <a:p>
            <a:pPr>
              <a:buFont typeface="Times New Roman" pitchFamily="18" charset="0"/>
              <a:buNone/>
              <a:defRPr/>
            </a:pPr>
            <a:r>
              <a:rPr lang="pl-PL" sz="1400" dirty="0" smtClean="0"/>
              <a:t>II aneks – przedsięwzięcia, które potencjalnie mogą negatywie oddziaływać na środowisko </a:t>
            </a:r>
          </a:p>
          <a:p>
            <a:pPr>
              <a:buFont typeface="Times New Roman" pitchFamily="18" charset="0"/>
              <a:buNone/>
              <a:defRPr/>
            </a:pPr>
            <a:r>
              <a:rPr lang="pl-PL" sz="1400" dirty="0" smtClean="0"/>
              <a:t>Oddziaływanie na NATURE 2000 nie oznacza, że projekt jest  położony  na obszarze NATUR 2000. Może być oddalony o kilkaset kilometrów. </a:t>
            </a:r>
          </a:p>
        </p:txBody>
      </p:sp>
      <p:sp>
        <p:nvSpPr>
          <p:cNvPr id="48132" name="Symbol zastępczy numeru slajdu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751039" algn="l"/>
                <a:tab pos="1502078" algn="l"/>
                <a:tab pos="2254688" algn="l"/>
                <a:tab pos="3005728" algn="l"/>
              </a:tabLst>
            </a:pPr>
            <a:fld id="{585BF990-5C1D-414F-BAB0-096A9957890A}" type="slidenum">
              <a:rPr lang="pl-PL" smtClean="0">
                <a:latin typeface="Times New Roman" charset="0"/>
                <a:ea typeface="SimSun" pitchFamily="2" charset="-122"/>
                <a:cs typeface="Lucida Sans Unicode" pitchFamily="34" charset="0"/>
              </a:rPr>
              <a:pPr>
                <a:tabLst>
                  <a:tab pos="751039" algn="l"/>
                  <a:tab pos="1502078" algn="l"/>
                  <a:tab pos="2254688" algn="l"/>
                  <a:tab pos="3005728" algn="l"/>
                </a:tabLst>
              </a:pPr>
              <a:t>13</a:t>
            </a:fld>
            <a:endParaRPr lang="pl-PL" dirty="0" smtClean="0">
              <a:latin typeface="Times New Roman" charset="0"/>
              <a:ea typeface="SimSun" pitchFamily="2" charset="-122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6069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sz="11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A9A17-5E72-477D-9645-845E0186F4EE}" type="slidenum">
              <a:rPr lang="pl-PL" smtClean="0"/>
              <a:pPr/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79827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>
              <a:latin typeface="Times New Roman" charset="0"/>
            </a:endParaRPr>
          </a:p>
        </p:txBody>
      </p:sp>
      <p:sp>
        <p:nvSpPr>
          <p:cNvPr id="51204" name="Symbol zastępczy numeru slajdu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751039" algn="l"/>
                <a:tab pos="1502078" algn="l"/>
                <a:tab pos="2254688" algn="l"/>
                <a:tab pos="3005728" algn="l"/>
              </a:tabLst>
            </a:pPr>
            <a:fld id="{99663FB3-45CA-4B5A-90A4-CAB1D3585132}" type="slidenum">
              <a:rPr lang="pl-PL" smtClean="0">
                <a:latin typeface="Times New Roman" charset="0"/>
                <a:ea typeface="SimSun" pitchFamily="2" charset="-122"/>
                <a:cs typeface="Lucida Sans Unicode" pitchFamily="34" charset="0"/>
              </a:rPr>
              <a:pPr>
                <a:tabLst>
                  <a:tab pos="751039" algn="l"/>
                  <a:tab pos="1502078" algn="l"/>
                  <a:tab pos="2254688" algn="l"/>
                  <a:tab pos="3005728" algn="l"/>
                </a:tabLst>
              </a:pPr>
              <a:t>16</a:t>
            </a:fld>
            <a:endParaRPr lang="pl-PL" dirty="0" smtClean="0">
              <a:latin typeface="Times New Roman" charset="0"/>
              <a:ea typeface="SimSun" pitchFamily="2" charset="-122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1786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>
              <a:latin typeface="Times New Roman" charset="0"/>
            </a:endParaRPr>
          </a:p>
        </p:txBody>
      </p:sp>
      <p:sp>
        <p:nvSpPr>
          <p:cNvPr id="51204" name="Symbol zastępczy numeru slajdu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751039" algn="l"/>
                <a:tab pos="1502078" algn="l"/>
                <a:tab pos="2254688" algn="l"/>
                <a:tab pos="3005728" algn="l"/>
              </a:tabLst>
            </a:pPr>
            <a:fld id="{99663FB3-45CA-4B5A-90A4-CAB1D3585132}" type="slidenum">
              <a:rPr lang="pl-PL" smtClean="0">
                <a:latin typeface="Times New Roman" charset="0"/>
                <a:ea typeface="SimSun" pitchFamily="2" charset="-122"/>
                <a:cs typeface="Lucida Sans Unicode" pitchFamily="34" charset="0"/>
              </a:rPr>
              <a:pPr>
                <a:tabLst>
                  <a:tab pos="751039" algn="l"/>
                  <a:tab pos="1502078" algn="l"/>
                  <a:tab pos="2254688" algn="l"/>
                  <a:tab pos="3005728" algn="l"/>
                </a:tabLst>
              </a:pPr>
              <a:t>17</a:t>
            </a:fld>
            <a:endParaRPr lang="pl-PL" dirty="0" smtClean="0">
              <a:latin typeface="Times New Roman" charset="0"/>
              <a:ea typeface="SimSun" pitchFamily="2" charset="-122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5543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sz="1000" u="sng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A9A17-5E72-477D-9645-845E0186F4EE}" type="slidenum">
              <a:rPr lang="pl-PL" smtClean="0"/>
              <a:pPr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95707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sz="1000" u="sng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A9A17-5E72-477D-9645-845E0186F4EE}" type="slidenum">
              <a:rPr lang="pl-PL" smtClean="0"/>
              <a:pPr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97456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A9A17-5E72-477D-9645-845E0186F4EE}" type="slidenum">
              <a:rPr lang="pl-PL" smtClean="0"/>
              <a:pPr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6663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sz="800" dirty="0" smtClean="0"/>
              <a:t>Weszły w życie nowe </a:t>
            </a:r>
            <a:r>
              <a:rPr lang="pl-PL" sz="800" u="sng" dirty="0" smtClean="0"/>
              <a:t>przepisy wykonawcze – rozporządzenie</a:t>
            </a:r>
            <a:r>
              <a:rPr lang="pl-PL" sz="800" dirty="0" smtClean="0"/>
              <a:t> z 9 listopada 2010r., które w pełni transponują Aneks II dyrektywy OOŚ.</a:t>
            </a:r>
            <a:br>
              <a:rPr lang="pl-PL" sz="800" dirty="0" smtClean="0"/>
            </a:br>
            <a:r>
              <a:rPr lang="pl-PL" sz="800" dirty="0" smtClean="0"/>
              <a:t>Procedura Oceny oddziaływania na środowisko przeprowadzana jest, gdy przedsięwzięcie może </a:t>
            </a:r>
            <a:r>
              <a:rPr lang="pl-PL" sz="800" b="1" dirty="0" smtClean="0"/>
              <a:t>zawsze znacząco</a:t>
            </a:r>
            <a:r>
              <a:rPr lang="pl-PL" sz="800" dirty="0" smtClean="0"/>
              <a:t> albo </a:t>
            </a:r>
            <a:r>
              <a:rPr lang="pl-PL" sz="800" b="1" dirty="0" smtClean="0"/>
              <a:t>potencjalnie znacząco</a:t>
            </a:r>
            <a:r>
              <a:rPr lang="pl-PL" sz="800" dirty="0" smtClean="0"/>
              <a:t> oddziaływać na środowisko. O tym, która inwestycja może zostać zakwalifikowana do jednej z powyższych kategorii decyduje rozporządzenie </a:t>
            </a:r>
            <a:r>
              <a:rPr lang="pl-PL" sz="800" i="1" dirty="0" smtClean="0"/>
              <a:t>Rady Ministrów z 9 listopada 2004 r.</a:t>
            </a:r>
            <a:endParaRPr lang="pl-PL" sz="800" dirty="0" smtClean="0"/>
          </a:p>
          <a:p>
            <a:endParaRPr lang="pl-PL" sz="800" b="1" dirty="0" smtClean="0"/>
          </a:p>
          <a:p>
            <a:r>
              <a:rPr lang="pl-PL" sz="800" b="1" dirty="0" smtClean="0"/>
              <a:t>Ustawa OOŚ</a:t>
            </a:r>
            <a:r>
              <a:rPr lang="pl-PL" sz="800" dirty="0" smtClean="0"/>
              <a:t> –</a:t>
            </a:r>
            <a:r>
              <a:rPr lang="pl-PL" sz="800" u="sng" dirty="0" smtClean="0"/>
              <a:t>implementuje</a:t>
            </a:r>
            <a:r>
              <a:rPr lang="pl-PL" sz="800" dirty="0" smtClean="0"/>
              <a:t> obowiązki wynikające z w/</a:t>
            </a:r>
            <a:r>
              <a:rPr lang="pl-PL" sz="800" dirty="0" err="1" smtClean="0"/>
              <a:t>w</a:t>
            </a:r>
            <a:r>
              <a:rPr lang="pl-PL" sz="800" dirty="0" smtClean="0"/>
              <a:t> dyrektyw.</a:t>
            </a:r>
          </a:p>
          <a:p>
            <a:endParaRPr lang="pl-PL" sz="800" dirty="0" smtClean="0"/>
          </a:p>
          <a:p>
            <a:r>
              <a:rPr lang="pl-PL" sz="800" b="1" dirty="0" smtClean="0"/>
              <a:t>Ocena oddziaływania na środowisko</a:t>
            </a:r>
            <a:r>
              <a:rPr lang="pl-PL" sz="800" dirty="0" smtClean="0"/>
              <a:t> jest jednym z podstawowych narzędzi </a:t>
            </a:r>
            <a:r>
              <a:rPr lang="pl-PL" sz="800" dirty="0" err="1" smtClean="0"/>
              <a:t>zarządzania</a:t>
            </a:r>
            <a:r>
              <a:rPr lang="pl-PL" sz="800" dirty="0" smtClean="0"/>
              <a:t> ochroną środowiska w procesach rozwoju, wpisującym się w zasadę zrównoważonego rozwoju. Procedura Oceny oddziaływania na środowisko ma dostarczyć podejmującemu decyzję organowi administracji publicznej informacji, czy ingerencja inwestycji w środowisko, została zaplanowana w sposób optymalny i czy korzyści wynikające z jej realizacji rekompensują straty w środowisku, jakie zwykle są niemożliwe do uniknięcia. Środowisko jest tu rozumiane nie tylko jako środowisko przyrodnicze, ale także jako środowisko społeczne.</a:t>
            </a:r>
          </a:p>
          <a:p>
            <a:endParaRPr lang="pl-PL" sz="800" dirty="0" smtClean="0"/>
          </a:p>
          <a:p>
            <a:r>
              <a:rPr lang="pl-PL" sz="800" b="1" dirty="0" smtClean="0"/>
              <a:t>Dyrektywa Rady nr 92/43/EWG:</a:t>
            </a:r>
            <a:r>
              <a:rPr lang="pl-PL" sz="800" dirty="0" smtClean="0"/>
              <a:t> </a:t>
            </a:r>
          </a:p>
          <a:p>
            <a:pPr>
              <a:buFontTx/>
              <a:buChar char="-"/>
            </a:pPr>
            <a:r>
              <a:rPr lang="pl-PL" sz="800" dirty="0" smtClean="0"/>
              <a:t>wspieranie zachowania różnorodności biologicznej</a:t>
            </a:r>
          </a:p>
          <a:p>
            <a:pPr>
              <a:buFontTx/>
              <a:buChar char="-"/>
            </a:pPr>
            <a:r>
              <a:rPr lang="pl-PL" sz="800" dirty="0" smtClean="0"/>
              <a:t> ochrona siedlisk przyrodniczych i siedlisk gatunku roślin i zwierząt, także o znaczeniu priorytetowym</a:t>
            </a:r>
          </a:p>
          <a:p>
            <a:pPr>
              <a:buFontTx/>
              <a:buChar char="-"/>
            </a:pPr>
            <a:endParaRPr lang="pl-PL" sz="800" dirty="0" smtClean="0"/>
          </a:p>
          <a:p>
            <a:r>
              <a:rPr lang="pl-PL" sz="800" dirty="0" smtClean="0"/>
              <a:t>Na każdym wyznaczonym obszarze wprowadzić konieczne środki przy uwzględnieniu realizowanych celów w dziedzinie ochrony.</a:t>
            </a:r>
          </a:p>
          <a:p>
            <a:endParaRPr lang="pl-PL" sz="800" dirty="0" smtClean="0"/>
          </a:p>
          <a:p>
            <a:r>
              <a:rPr lang="pl-PL" sz="800" dirty="0" smtClean="0"/>
              <a:t>Należy dokonać odpowiedniej oceny każdego przedsięwzięcia, planu lub programu </a:t>
            </a:r>
            <a:r>
              <a:rPr lang="pl-PL" sz="800" b="1" dirty="0" smtClean="0"/>
              <a:t>mogącego mieć istotny wpływ na cele w zakresie ochrony terenu</a:t>
            </a:r>
            <a:r>
              <a:rPr lang="pl-PL" sz="800" dirty="0" smtClean="0"/>
              <a:t>, który został wyznaczony lub też zostanie wyznaczony w przyszłości.</a:t>
            </a:r>
          </a:p>
          <a:p>
            <a:pPr>
              <a:buFontTx/>
              <a:buChar char="-"/>
            </a:pPr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A9A17-5E72-477D-9645-845E0186F4EE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9063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sz="800" dirty="0" smtClean="0"/>
              <a:t>Weszły w życie nowe </a:t>
            </a:r>
            <a:r>
              <a:rPr lang="pl-PL" sz="800" u="sng" dirty="0" smtClean="0"/>
              <a:t>przepisy wykonawcze – rozporządzenie</a:t>
            </a:r>
            <a:r>
              <a:rPr lang="pl-PL" sz="800" dirty="0" smtClean="0"/>
              <a:t> z 9 listopada 2010r., które w pełni transponują Aneks II dyrektywy OOŚ.</a:t>
            </a:r>
            <a:br>
              <a:rPr lang="pl-PL" sz="800" dirty="0" smtClean="0"/>
            </a:br>
            <a:r>
              <a:rPr lang="pl-PL" sz="800" dirty="0" smtClean="0"/>
              <a:t>Procedura Oceny oddziaływania na środowisko przeprowadzana jest, gdy przedsięwzięcie może </a:t>
            </a:r>
            <a:r>
              <a:rPr lang="pl-PL" sz="800" b="1" dirty="0" smtClean="0"/>
              <a:t>zawsze znacząco</a:t>
            </a:r>
            <a:r>
              <a:rPr lang="pl-PL" sz="800" dirty="0" smtClean="0"/>
              <a:t> albo </a:t>
            </a:r>
            <a:r>
              <a:rPr lang="pl-PL" sz="800" b="1" dirty="0" smtClean="0"/>
              <a:t>potencjalnie znacząco</a:t>
            </a:r>
            <a:r>
              <a:rPr lang="pl-PL" sz="800" dirty="0" smtClean="0"/>
              <a:t> oddziaływać na środowisko. O tym, która inwestycja może zostać zakwalifikowana do jednej z powyższych kategorii decyduje rozporządzenie </a:t>
            </a:r>
            <a:r>
              <a:rPr lang="pl-PL" sz="800" i="1" dirty="0" smtClean="0"/>
              <a:t>Rady Ministrów z 9 listopada 2004 r.</a:t>
            </a:r>
            <a:endParaRPr lang="pl-PL" sz="800" dirty="0" smtClean="0"/>
          </a:p>
          <a:p>
            <a:endParaRPr lang="pl-PL" sz="800" b="1" dirty="0" smtClean="0"/>
          </a:p>
          <a:p>
            <a:r>
              <a:rPr lang="pl-PL" sz="800" b="1" dirty="0" smtClean="0"/>
              <a:t>Ustawa OOŚ</a:t>
            </a:r>
            <a:r>
              <a:rPr lang="pl-PL" sz="800" dirty="0" smtClean="0"/>
              <a:t> –</a:t>
            </a:r>
            <a:r>
              <a:rPr lang="pl-PL" sz="800" u="sng" dirty="0" smtClean="0"/>
              <a:t>implementuje</a:t>
            </a:r>
            <a:r>
              <a:rPr lang="pl-PL" sz="800" dirty="0" smtClean="0"/>
              <a:t> obowiązki wynikające z w/</a:t>
            </a:r>
            <a:r>
              <a:rPr lang="pl-PL" sz="800" dirty="0" err="1" smtClean="0"/>
              <a:t>w</a:t>
            </a:r>
            <a:r>
              <a:rPr lang="pl-PL" sz="800" dirty="0" smtClean="0"/>
              <a:t> dyrektyw.</a:t>
            </a:r>
          </a:p>
          <a:p>
            <a:endParaRPr lang="pl-PL" sz="800" dirty="0" smtClean="0"/>
          </a:p>
          <a:p>
            <a:r>
              <a:rPr lang="pl-PL" sz="800" b="1" dirty="0" smtClean="0"/>
              <a:t>Ocena oddziaływania na środowisko</a:t>
            </a:r>
            <a:r>
              <a:rPr lang="pl-PL" sz="800" dirty="0" smtClean="0"/>
              <a:t> jest jednym z podstawowych narzędzi </a:t>
            </a:r>
            <a:r>
              <a:rPr lang="pl-PL" sz="800" dirty="0" err="1" smtClean="0"/>
              <a:t>zarządzania</a:t>
            </a:r>
            <a:r>
              <a:rPr lang="pl-PL" sz="800" dirty="0" smtClean="0"/>
              <a:t> ochroną środowiska w procesach rozwoju, wpisującym się w zasadę zrównoważonego rozwoju. Procedura Oceny oddziaływania na środowisko ma dostarczyć podejmującemu decyzję organowi administracji publicznej informacji, czy ingerencja inwestycji w środowisko, została zaplanowana w sposób optymalny i czy korzyści wynikające z jej realizacji rekompensują straty w środowisku, jakie zwykle są niemożliwe do uniknięcia. Środowisko jest tu rozumiane nie tylko jako środowisko przyrodnicze, ale także jako środowisko społeczne.</a:t>
            </a:r>
          </a:p>
          <a:p>
            <a:endParaRPr lang="pl-PL" sz="800" dirty="0" smtClean="0"/>
          </a:p>
          <a:p>
            <a:r>
              <a:rPr lang="pl-PL" sz="800" b="1" dirty="0" smtClean="0"/>
              <a:t>Dyrektywa Rady nr 92/43/EWG:</a:t>
            </a:r>
            <a:r>
              <a:rPr lang="pl-PL" sz="800" dirty="0" smtClean="0"/>
              <a:t> </a:t>
            </a:r>
          </a:p>
          <a:p>
            <a:pPr>
              <a:buFontTx/>
              <a:buChar char="-"/>
            </a:pPr>
            <a:r>
              <a:rPr lang="pl-PL" sz="800" dirty="0" smtClean="0"/>
              <a:t>wspieranie zachowania różnorodności biologicznej</a:t>
            </a:r>
          </a:p>
          <a:p>
            <a:pPr>
              <a:buFontTx/>
              <a:buChar char="-"/>
            </a:pPr>
            <a:r>
              <a:rPr lang="pl-PL" sz="800" dirty="0" smtClean="0"/>
              <a:t> ochrona siedlisk przyrodniczych i siedlisk gatunku roślin i zwierząt, także o znaczeniu priorytetowym</a:t>
            </a:r>
          </a:p>
          <a:p>
            <a:pPr>
              <a:buFontTx/>
              <a:buChar char="-"/>
            </a:pPr>
            <a:endParaRPr lang="pl-PL" sz="800" dirty="0" smtClean="0"/>
          </a:p>
          <a:p>
            <a:r>
              <a:rPr lang="pl-PL" sz="800" dirty="0" smtClean="0"/>
              <a:t>Na każdym wyznaczonym obszarze wprowadzić konieczne środki przy uwzględnieniu realizowanych celów w dziedzinie ochrony.</a:t>
            </a:r>
          </a:p>
          <a:p>
            <a:endParaRPr lang="pl-PL" sz="800" dirty="0" smtClean="0"/>
          </a:p>
          <a:p>
            <a:r>
              <a:rPr lang="pl-PL" sz="800" dirty="0" smtClean="0"/>
              <a:t>Należy dokonać odpowiedniej oceny każdego przedsięwzięcia, planu lub programu </a:t>
            </a:r>
            <a:r>
              <a:rPr lang="pl-PL" sz="800" b="1" dirty="0" smtClean="0"/>
              <a:t>mogącego mieć istotny wpływ na cele w zakresie ochrony terenu</a:t>
            </a:r>
            <a:r>
              <a:rPr lang="pl-PL" sz="800" dirty="0" smtClean="0"/>
              <a:t>, który został wyznaczony lub też zostanie wyznaczony w przyszłości.</a:t>
            </a:r>
          </a:p>
          <a:p>
            <a:pPr>
              <a:buFontTx/>
              <a:buChar char="-"/>
            </a:pPr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A9A17-5E72-477D-9645-845E0186F4EE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6759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sz="1100" dirty="0" smtClean="0"/>
              <a:t>Podstawowym wymogiem/ zaleceniem związanym z realizacją projektów współfinansowanych ze środków UE jest przestrzeganie przez organy –prowadzące postępowanie OOŚ – w/</a:t>
            </a:r>
            <a:r>
              <a:rPr lang="pl-PL" sz="1100" dirty="0" err="1" smtClean="0"/>
              <a:t>w</a:t>
            </a:r>
            <a:r>
              <a:rPr lang="pl-PL" sz="1100" dirty="0" smtClean="0"/>
              <a:t> zasad.  W związku z finansowaniem przedsięwzięć ze środków pochodzących z budżetu Wspólnoty Europejskiej beneficjenci musza wskazać przeprowadzenie OOŚ.</a:t>
            </a:r>
          </a:p>
          <a:p>
            <a:r>
              <a:rPr lang="pl-PL" sz="1100" dirty="0" smtClean="0"/>
              <a:t>Zasada pierwszeństwa pr. </a:t>
            </a:r>
            <a:r>
              <a:rPr lang="pl-PL" sz="1100" dirty="0" err="1" smtClean="0"/>
              <a:t>wspól</a:t>
            </a:r>
            <a:r>
              <a:rPr lang="pl-PL" sz="1100" dirty="0" smtClean="0"/>
              <a:t>. obejmuje wszystkie wiążące źródła prawa wspólnotowego w tym dyrektywy. Zasada pierwszeństwa rozciąga się również na wszystkie przepisy prawa krajowego. </a:t>
            </a:r>
            <a:endParaRPr lang="pl-PL" sz="11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A9A17-5E72-477D-9645-845E0186F4EE}" type="slidenum">
              <a:rPr lang="pl-PL" smtClean="0"/>
              <a:pPr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43471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sz="1100" dirty="0" smtClean="0"/>
              <a:t>Podstawowym wymogiem/ zaleceniem związanym z realizacją projektów współfinansowanych ze środków UE jest przestrzeganie przez organy –prowadzące postępowanie OOŚ – w/</a:t>
            </a:r>
            <a:r>
              <a:rPr lang="pl-PL" sz="1100" dirty="0" err="1" smtClean="0"/>
              <a:t>w</a:t>
            </a:r>
            <a:r>
              <a:rPr lang="pl-PL" sz="1100" dirty="0" smtClean="0"/>
              <a:t> zasad.  W związku z finansowaniem przedsięwzięć ze środków pochodzących z budżetu Wspólnoty Europejskiej beneficjenci musza wskazać przeprowadzenie OOŚ.</a:t>
            </a:r>
          </a:p>
          <a:p>
            <a:r>
              <a:rPr lang="pl-PL" sz="1100" dirty="0" smtClean="0"/>
              <a:t>Zasada pierwszeństwa pr. </a:t>
            </a:r>
            <a:r>
              <a:rPr lang="pl-PL" sz="1100" dirty="0" err="1" smtClean="0"/>
              <a:t>wspól</a:t>
            </a:r>
            <a:r>
              <a:rPr lang="pl-PL" sz="1100" dirty="0" smtClean="0"/>
              <a:t>. obejmuje wszystkie wiążące źródła prawa wspólnotowego w tym dyrektywy. Zasada pierwszeństwa rozciąga się również na wszystkie przepisy prawa krajowego. </a:t>
            </a:r>
            <a:endParaRPr lang="pl-PL" sz="11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A9A17-5E72-477D-9645-845E0186F4EE}" type="slidenum">
              <a:rPr lang="pl-PL" smtClean="0"/>
              <a:pPr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52757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sz="1100" dirty="0" smtClean="0"/>
              <a:t>Podstawowym wymogiem/ zaleceniem związanym z realizacją projektów współfinansowanych ze środków UE jest przestrzeganie przez organy –prowadzące postępowanie OOŚ – w/</a:t>
            </a:r>
            <a:r>
              <a:rPr lang="pl-PL" sz="1100" dirty="0" err="1" smtClean="0"/>
              <a:t>w</a:t>
            </a:r>
            <a:r>
              <a:rPr lang="pl-PL" sz="1100" dirty="0" smtClean="0"/>
              <a:t> zasad.  W związku z finansowaniem przedsięwzięć ze środków pochodzących z budżetu Wspólnoty Europejskiej beneficjenci musza wskazać przeprowadzenie OOŚ.</a:t>
            </a:r>
          </a:p>
          <a:p>
            <a:r>
              <a:rPr lang="pl-PL" sz="1100" dirty="0" smtClean="0"/>
              <a:t>Zasada pierwszeństwa pr. </a:t>
            </a:r>
            <a:r>
              <a:rPr lang="pl-PL" sz="1100" dirty="0" err="1" smtClean="0"/>
              <a:t>wspól</a:t>
            </a:r>
            <a:r>
              <a:rPr lang="pl-PL" sz="1100" dirty="0" smtClean="0"/>
              <a:t>. obejmuje wszystkie wiążące źródła prawa wspólnotowego w tym dyrektywy. Zasada pierwszeństwa rozciąga się również na wszystkie przepisy prawa krajowego. </a:t>
            </a:r>
            <a:endParaRPr lang="pl-PL" sz="11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A9A17-5E72-477D-9645-845E0186F4EE}" type="slidenum">
              <a:rPr lang="pl-PL" smtClean="0"/>
              <a:pPr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973754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sz="1000" u="sng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A9A17-5E72-477D-9645-845E0186F4EE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50035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sz="1100" dirty="0" smtClean="0"/>
              <a:t>Podstawowym wymogiem/ zaleceniem związanym z realizacją projektów współfinansowanych ze środków UE jest przestrzeganie przez organy –prowadzące postępowanie OOŚ – w/</a:t>
            </a:r>
            <a:r>
              <a:rPr lang="pl-PL" sz="1100" dirty="0" err="1" smtClean="0"/>
              <a:t>w</a:t>
            </a:r>
            <a:r>
              <a:rPr lang="pl-PL" sz="1100" dirty="0" smtClean="0"/>
              <a:t> zasad.  W związku z finansowaniem przedsięwzięć ze środków pochodzących z budżetu Wspólnoty Europejskiej beneficjenci musza wskazać przeprowadzenie OOŚ.</a:t>
            </a:r>
          </a:p>
          <a:p>
            <a:r>
              <a:rPr lang="pl-PL" sz="1100" dirty="0" smtClean="0"/>
              <a:t>Zasada pierwszeństwa pr. </a:t>
            </a:r>
            <a:r>
              <a:rPr lang="pl-PL" sz="1100" dirty="0" err="1" smtClean="0"/>
              <a:t>wspól</a:t>
            </a:r>
            <a:r>
              <a:rPr lang="pl-PL" sz="1100" dirty="0" smtClean="0"/>
              <a:t>. obejmuje wszystkie wiążące źródła prawa wspólnotowego w tym dyrektywy. Zasada pierwszeństwa rozciąga się również na wszystkie przepisy prawa krajowego. </a:t>
            </a:r>
            <a:endParaRPr lang="pl-PL" sz="11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A9A17-5E72-477D-9645-845E0186F4EE}" type="slidenum">
              <a:rPr lang="pl-PL" smtClean="0"/>
              <a:pPr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44035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sz="11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A9A17-5E72-477D-9645-845E0186F4EE}" type="slidenum">
              <a:rPr lang="pl-PL" smtClean="0"/>
              <a:pPr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7146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1B4A7-08E8-45D3-BC4C-721A1D32021F}" type="datetime1">
              <a:rPr lang="pl-PL" smtClean="0"/>
              <a:pPr/>
              <a:t>2018-01-29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3883-39B3-4905-839E-C1773884D13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766EC-5209-4306-8ED9-0EA39281F764}" type="datetime1">
              <a:rPr lang="pl-PL" smtClean="0"/>
              <a:pPr/>
              <a:t>2018-01-29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3883-39B3-4905-839E-C1773884D13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D2CC-40C7-4392-B06A-5E57E3E18E18}" type="datetime1">
              <a:rPr lang="pl-PL" smtClean="0"/>
              <a:pPr/>
              <a:t>2018-01-29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3883-39B3-4905-839E-C1773884D13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Font typeface="Arial" pitchFamily="34" charset="0"/>
              <a:buChar char="•"/>
              <a:defRPr/>
            </a:lvl2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9206A-3A81-4C98-B19C-DA3D2FE3CE5F}" type="datetime1">
              <a:rPr lang="pl-PL" smtClean="0"/>
              <a:pPr/>
              <a:t>2018-01-29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3883-39B3-4905-839E-C1773884D13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00A20-2612-4BF1-ABFE-6FA15DE8A4F9}" type="datetime1">
              <a:rPr lang="pl-PL" smtClean="0"/>
              <a:pPr/>
              <a:t>2018-01-29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3883-39B3-4905-839E-C1773884D13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D2A8-C0F3-4D4A-9109-F62C4D6D1A4C}" type="datetime1">
              <a:rPr lang="pl-PL" smtClean="0"/>
              <a:pPr/>
              <a:t>2018-01-29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3883-39B3-4905-839E-C1773884D13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571AD-F91D-4139-92E3-0E8425DA9646}" type="datetime1">
              <a:rPr lang="pl-PL" smtClean="0"/>
              <a:pPr/>
              <a:t>2018-01-29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3883-39B3-4905-839E-C1773884D13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AAC8-1FD2-4C28-979E-066316AE4779}" type="datetime1">
              <a:rPr lang="pl-PL" smtClean="0"/>
              <a:pPr/>
              <a:t>2018-01-29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3883-39B3-4905-839E-C1773884D13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F1FE-1172-4ED9-AE67-9A660CCF58DF}" type="datetime1">
              <a:rPr lang="pl-PL" smtClean="0"/>
              <a:pPr/>
              <a:t>2018-01-29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3883-39B3-4905-839E-C1773884D13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51299-F47F-4023-B021-8B23BB4B5399}" type="datetime1">
              <a:rPr lang="pl-PL" smtClean="0"/>
              <a:pPr/>
              <a:t>2018-01-29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3883-39B3-4905-839E-C1773884D13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17D93-76E2-434C-A6D0-292D8BA0B7D3}" type="datetime1">
              <a:rPr lang="pl-PL" smtClean="0"/>
              <a:pPr/>
              <a:t>2018-01-29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3883-39B3-4905-839E-C1773884D13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844B4-3E4A-409D-9A68-C10A0D2DD5B7}" type="datetime1">
              <a:rPr lang="pl-PL" smtClean="0"/>
              <a:pPr/>
              <a:t>2018-01-29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93883-39B3-4905-839E-C1773884D13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roclaw.rdos.gov.pl/images/obszary_natura_ds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hyperlink" Target="http://geoserwis.gdos.gov.pl/mapy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geoportal.kzgw.gov.p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ipaw@ipaw.walbrzych.eu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hyperlink" Target="http://www.ipaw.walbrzych.e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ytuł 17"/>
          <p:cNvSpPr>
            <a:spLocks noGrp="1"/>
          </p:cNvSpPr>
          <p:nvPr>
            <p:ph type="ctrTitle"/>
          </p:nvPr>
        </p:nvSpPr>
        <p:spPr>
          <a:xfrm>
            <a:off x="539552" y="620688"/>
            <a:ext cx="8134672" cy="4392488"/>
          </a:xfrm>
        </p:spPr>
        <p:txBody>
          <a:bodyPr>
            <a:noAutofit/>
          </a:bodyPr>
          <a:lstStyle/>
          <a:p>
            <a:r>
              <a:rPr lang="pl-PL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Wybrane zagadnienia w zakresie polityki ochrony środowiska</a:t>
            </a:r>
            <a:br>
              <a:rPr lang="pl-PL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ramach</a:t>
            </a:r>
            <a:br>
              <a:rPr lang="pl-PL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Regionalnego Programu Operacyjnego Województwa Dolnośląskiego  2014-2020</a:t>
            </a:r>
            <a:endParaRPr lang="pl-PL" sz="3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92559" y="5405295"/>
            <a:ext cx="8643937" cy="126406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l-PL" sz="2000" b="1" dirty="0" smtClean="0">
              <a:solidFill>
                <a:srgbClr val="000000"/>
              </a:solidFill>
            </a:endParaRP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l-PL" sz="2000" b="1" dirty="0" smtClean="0">
              <a:solidFill>
                <a:srgbClr val="000000"/>
              </a:solidFill>
            </a:endParaRP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000" b="1" dirty="0" smtClean="0">
                <a:solidFill>
                  <a:srgbClr val="000000"/>
                </a:solidFill>
              </a:rPr>
              <a:t> </a:t>
            </a:r>
            <a:endParaRPr lang="pl-PL" sz="1600" dirty="0">
              <a:solidFill>
                <a:srgbClr val="000000"/>
              </a:solidFill>
            </a:endParaRPr>
          </a:p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1600" dirty="0" smtClean="0">
                <a:solidFill>
                  <a:schemeClr val="accent2">
                    <a:lumMod val="50000"/>
                  </a:schemeClr>
                </a:solidFill>
              </a:rPr>
              <a:t>Wałbrzych, 30.01.2018 r.</a:t>
            </a:r>
            <a:endParaRPr lang="pl-PL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680" y="0"/>
            <a:ext cx="5616624" cy="78018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51520" y="1613019"/>
            <a:ext cx="8640960" cy="3688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indent="-255588" eaLnBrk="0" hangingPunct="0">
              <a:spcAft>
                <a:spcPts val="60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pl-PL" sz="2000" dirty="0" smtClean="0">
              <a:solidFill>
                <a:schemeClr val="tx1"/>
              </a:solidFill>
            </a:endParaRPr>
          </a:p>
          <a:p>
            <a:pPr marL="365125" indent="-255588" eaLnBrk="0" hangingPunct="0">
              <a:spcAft>
                <a:spcPts val="120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pl-PL" sz="2000" dirty="0" smtClean="0">
                <a:solidFill>
                  <a:schemeClr val="tx1"/>
                </a:solidFill>
              </a:rPr>
              <a:t>Przedsięwzięcia </a:t>
            </a:r>
            <a:r>
              <a:rPr lang="pl-PL" sz="2000" b="1" dirty="0">
                <a:solidFill>
                  <a:schemeClr val="tx1"/>
                </a:solidFill>
              </a:rPr>
              <a:t>mogące zawsze znacząco oddziaływać na środowisko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endParaRPr lang="pl-PL" sz="2000" dirty="0" smtClean="0">
              <a:solidFill>
                <a:schemeClr val="tx1"/>
              </a:solidFill>
            </a:endParaRPr>
          </a:p>
          <a:p>
            <a:pPr marL="355600" eaLnBrk="0" hangingPunct="0">
              <a:spcAft>
                <a:spcPts val="1200"/>
              </a:spcAft>
              <a:buClr>
                <a:schemeClr val="accent1"/>
              </a:buClr>
              <a:buSzPct val="68000"/>
            </a:pPr>
            <a:r>
              <a:rPr lang="pl-PL" sz="2000" dirty="0" smtClean="0">
                <a:solidFill>
                  <a:srgbClr val="FF0000"/>
                </a:solidFill>
              </a:rPr>
              <a:t>(</a:t>
            </a:r>
            <a:r>
              <a:rPr lang="pl-PL" sz="2000" dirty="0">
                <a:solidFill>
                  <a:srgbClr val="FF0000"/>
                </a:solidFill>
              </a:rPr>
              <a:t>I grupa)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dirty="0">
                <a:solidFill>
                  <a:schemeClr val="tx1"/>
                </a:solidFill>
              </a:rPr>
              <a:t>– obligatoryjnie podlegają </a:t>
            </a:r>
            <a:r>
              <a:rPr lang="pl-PL" dirty="0" smtClean="0">
                <a:solidFill>
                  <a:schemeClr val="tx1"/>
                </a:solidFill>
              </a:rPr>
              <a:t>OOŚ (ujęte w załączniku I dyrektywy OOŚ);</a:t>
            </a:r>
            <a:endParaRPr lang="pl-PL" sz="2000" dirty="0">
              <a:solidFill>
                <a:schemeClr val="tx1"/>
              </a:solidFill>
            </a:endParaRPr>
          </a:p>
          <a:p>
            <a:pPr marL="365125" indent="-255588" eaLnBrk="0" hangingPunct="0">
              <a:spcBef>
                <a:spcPts val="400"/>
              </a:spcBef>
              <a:spcAft>
                <a:spcPts val="120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pl-PL" sz="2000" dirty="0" smtClean="0">
                <a:solidFill>
                  <a:schemeClr val="tx1"/>
                </a:solidFill>
              </a:rPr>
              <a:t>Przedsięwzięcia </a:t>
            </a:r>
            <a:r>
              <a:rPr lang="pl-PL" sz="2000" b="1" dirty="0">
                <a:solidFill>
                  <a:schemeClr val="tx1"/>
                </a:solidFill>
              </a:rPr>
              <a:t>mogące potencjalnie znacząco oddziaływać na </a:t>
            </a:r>
            <a:r>
              <a:rPr lang="pl-PL" sz="2000" b="1" dirty="0" smtClean="0">
                <a:solidFill>
                  <a:schemeClr val="tx1"/>
                </a:solidFill>
              </a:rPr>
              <a:t>środowisko  </a:t>
            </a:r>
            <a:r>
              <a:rPr lang="pl-PL" sz="2000" dirty="0" smtClean="0">
                <a:solidFill>
                  <a:srgbClr val="FF0000"/>
                </a:solidFill>
              </a:rPr>
              <a:t>(II grupa)</a:t>
            </a:r>
            <a:r>
              <a:rPr lang="pl-PL" sz="2000" dirty="0" smtClean="0">
                <a:solidFill>
                  <a:schemeClr val="tx1"/>
                </a:solidFill>
              </a:rPr>
              <a:t>, </a:t>
            </a:r>
            <a:r>
              <a:rPr lang="pl-PL" dirty="0">
                <a:solidFill>
                  <a:schemeClr val="tx1"/>
                </a:solidFill>
              </a:rPr>
              <a:t>dla których obowiązek przeprowadzenia oceny oddziaływania przedsięwzięcia na środowisko został ustalony </a:t>
            </a:r>
            <a:r>
              <a:rPr lang="pl-PL" dirty="0" smtClean="0">
                <a:solidFill>
                  <a:schemeClr val="tx1"/>
                </a:solidFill>
              </a:rPr>
              <a:t> w </a:t>
            </a:r>
            <a:r>
              <a:rPr lang="pl-PL" dirty="0">
                <a:solidFill>
                  <a:schemeClr val="tx1"/>
                </a:solidFill>
              </a:rPr>
              <a:t>wyniku przeprowadzenia postępowania kwalifikującego – tzw. screeningu </a:t>
            </a:r>
            <a:r>
              <a:rPr lang="pl-PL" dirty="0" smtClean="0">
                <a:solidFill>
                  <a:schemeClr val="tx1"/>
                </a:solidFill>
              </a:rPr>
              <a:t>(ujęte w załączniku II dyrektywy OOŚ);</a:t>
            </a:r>
            <a:endParaRPr lang="pl-PL" sz="2000" dirty="0">
              <a:solidFill>
                <a:schemeClr val="tx1"/>
              </a:solidFill>
            </a:endParaRPr>
          </a:p>
          <a:p>
            <a:pPr marL="365125" indent="-255588" eaLnBrk="0" hangingPunct="0">
              <a:spcBef>
                <a:spcPts val="400"/>
              </a:spcBef>
              <a:spcAft>
                <a:spcPts val="120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pl-PL" sz="2000" dirty="0" smtClean="0">
                <a:solidFill>
                  <a:schemeClr val="accent2">
                    <a:lumMod val="50000"/>
                  </a:schemeClr>
                </a:solidFill>
              </a:rPr>
              <a:t>Przedsięwzięcia </a:t>
            </a:r>
            <a:r>
              <a:rPr lang="pl-PL" sz="2000" b="1" dirty="0">
                <a:solidFill>
                  <a:schemeClr val="accent2">
                    <a:lumMod val="50000"/>
                  </a:schemeClr>
                </a:solidFill>
              </a:rPr>
              <a:t>mogące znacząco oddziaływać na obszary NATURA 2000</a:t>
            </a:r>
            <a:r>
              <a:rPr lang="pl-PL" sz="20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pl-PL" sz="2000" dirty="0" smtClean="0">
                <a:solidFill>
                  <a:schemeClr val="accent2">
                    <a:lumMod val="50000"/>
                  </a:schemeClr>
                </a:solidFill>
              </a:rPr>
              <a:t>                </a:t>
            </a:r>
            <a:r>
              <a:rPr lang="pl-PL" dirty="0" smtClean="0">
                <a:solidFill>
                  <a:schemeClr val="accent2">
                    <a:lumMod val="50000"/>
                  </a:schemeClr>
                </a:solidFill>
              </a:rPr>
              <a:t>a </a:t>
            </a: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nie będące bezpośrednio związane z ochroną tego obszaru lub nie wynikające z tej ochrony </a:t>
            </a:r>
            <a:r>
              <a:rPr lang="pl-PL" dirty="0">
                <a:solidFill>
                  <a:srgbClr val="FF0000"/>
                </a:solidFill>
              </a:rPr>
              <a:t>(tzw. III grupa</a:t>
            </a:r>
            <a:r>
              <a:rPr lang="pl-PL" dirty="0" smtClean="0">
                <a:solidFill>
                  <a:srgbClr val="FF0000"/>
                </a:solidFill>
              </a:rPr>
              <a:t>)</a:t>
            </a:r>
            <a:r>
              <a:rPr lang="pl-PL" dirty="0" smtClean="0"/>
              <a:t>.</a:t>
            </a:r>
            <a:endParaRPr lang="pl-PL" sz="2000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907704" y="764704"/>
            <a:ext cx="4896544" cy="122413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+mj-ea"/>
                <a:cs typeface="+mj-cs"/>
              </a:rPr>
              <a:t>Grupy przedsięwzięć</a:t>
            </a: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+mj-ea"/>
                <a:cs typeface="+mj-cs"/>
              </a:rPr>
              <a:t/>
            </a:r>
            <a:b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+mj-ea"/>
                <a:cs typeface="+mj-cs"/>
              </a:rPr>
            </a:br>
            <a:endParaRPr kumimoji="0" lang="pl-PL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charset="0"/>
              <a:ea typeface="+mj-ea"/>
              <a:cs typeface="+mj-cs"/>
            </a:endParaRPr>
          </a:p>
        </p:txBody>
      </p:sp>
      <p:sp>
        <p:nvSpPr>
          <p:cNvPr id="8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8E93883-39B3-4905-839E-C1773884D137}" type="slidenum">
              <a:rPr lang="pl-PL" smtClean="0"/>
              <a:pPr/>
              <a:t>10</a:t>
            </a:fld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67272"/>
            <a:ext cx="4032448" cy="384546"/>
          </a:xfrm>
          <a:prstGeom prst="rect">
            <a:avLst/>
          </a:prstGeom>
        </p:spPr>
      </p:pic>
      <p:pic>
        <p:nvPicPr>
          <p:cNvPr id="7" name="Obraz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65018"/>
            <a:ext cx="4176464" cy="673264"/>
          </a:xfrm>
          <a:prstGeom prst="rect">
            <a:avLst/>
          </a:prstGeom>
          <a:pattFill prst="pct10">
            <a:fgClr>
              <a:sysClr val="windowText" lastClr="000000"/>
            </a:fgClr>
            <a:bgClr>
              <a:schemeClr val="bg1"/>
            </a:bgClr>
          </a:pattFill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2195736" y="2204864"/>
            <a:ext cx="3888432" cy="5100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endParaRPr lang="pl-PL" sz="2800" b="1" dirty="0" smtClean="0"/>
          </a:p>
        </p:txBody>
      </p:sp>
      <p:sp>
        <p:nvSpPr>
          <p:cNvPr id="10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8E93883-39B3-4905-839E-C1773884D137}" type="slidenum">
              <a:rPr lang="pl-PL" smtClean="0"/>
              <a:pPr/>
              <a:t>11</a:t>
            </a:fld>
            <a:endParaRPr lang="pl-PL" dirty="0"/>
          </a:p>
        </p:txBody>
      </p:sp>
      <p:sp>
        <p:nvSpPr>
          <p:cNvPr id="11" name="Symbol zastępczy zawartości 2"/>
          <p:cNvSpPr txBox="1">
            <a:spLocks/>
          </p:cNvSpPr>
          <p:nvPr/>
        </p:nvSpPr>
        <p:spPr>
          <a:xfrm>
            <a:off x="251520" y="2141240"/>
            <a:ext cx="8784976" cy="4680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pl-PL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decyzja o środowiskowych uwarunkowaniach wraz z uzasadnieniem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pl-PL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streszczenie w języku niespecjalistycznym informacji zawartych w raporcie OOŚ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pl-PL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dokumenty z przebiegu procedury OOŚ (dokumentacja środowiskowa):</a:t>
            </a:r>
          </a:p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pl-PL" sz="16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pl-PL" sz="1600" b="0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Wyniki konsultacji z właściwymi organami administracji publicznej</a:t>
            </a:r>
            <a:r>
              <a:rPr kumimoji="0" lang="pl-PL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pl-PL" sz="1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pl-PL" sz="15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l-PL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postanowienie w przedmiocie istnienia/braku obowiązku przeprowadzenia OOŚ, wraz z opiniami  właściwych organów – </a:t>
            </a:r>
            <a:r>
              <a:rPr kumimoji="0" lang="pl-PL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gr. II </a:t>
            </a:r>
            <a:r>
              <a:rPr kumimoji="0" lang="pl-PL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(postanowienie wraz z opiniami właściwych organów w przypadku zapytania o zakres raportu – </a:t>
            </a:r>
            <a:r>
              <a:rPr kumimoji="0" lang="pl-PL" sz="1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gr.I</a:t>
            </a:r>
            <a:r>
              <a:rPr kumimoji="0" lang="pl-PL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); </a:t>
            </a:r>
          </a:p>
          <a:p>
            <a:pPr marL="914400" marR="0" lvl="2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pl-PL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postanowienia oraz opinie organów w przedmiocie uzgodnienia środowiskowych warunków realizacji przedsięwzięcia. </a:t>
            </a:r>
          </a:p>
          <a:p>
            <a:pPr marL="914400" marR="0" lvl="2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pl-PL" sz="16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pl-PL" sz="1600" b="0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Wyniki konsultacji społecznych</a:t>
            </a:r>
            <a:r>
              <a:rPr kumimoji="0" lang="pl-PL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(uwagi i wnioski muszą być w uzasadnieniu decyzji środowiskowej, w przypadku przeprowadzenia rozprawy administracyjnej otwartej dla społeczeństwa – protokół z rozprawy).</a:t>
            </a:r>
            <a:r>
              <a:rPr kumimoji="0" lang="pl-PL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pl-PL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pl-PL" sz="1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" y="917104"/>
            <a:ext cx="9109074" cy="122413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pl-PL" sz="2800" b="1" dirty="0" smtClean="0"/>
              <a:t>   </a:t>
            </a:r>
            <a:r>
              <a:rPr lang="pl-PL" sz="2000" b="1" dirty="0" smtClean="0"/>
              <a:t>Dokumentowanie postępowania OOŚ na potrzeby wniosku o dofinansowanie</a:t>
            </a:r>
          </a:p>
          <a:p>
            <a:pPr lvl="0" algn="r"/>
            <a:r>
              <a:rPr lang="pl-PL" sz="2000" b="1" dirty="0" smtClean="0">
                <a:solidFill>
                  <a:schemeClr val="accent6">
                    <a:lumMod val="50000"/>
                  </a:schemeClr>
                </a:solidFill>
              </a:rPr>
              <a:t>czyli załączniki </a:t>
            </a:r>
            <a:r>
              <a:rPr lang="pl-PL" sz="2000" b="1" dirty="0">
                <a:solidFill>
                  <a:schemeClr val="accent6">
                    <a:lumMod val="50000"/>
                  </a:schemeClr>
                </a:solidFill>
              </a:rPr>
              <a:t>do załącznika OOŚ…..</a:t>
            </a:r>
          </a:p>
          <a:p>
            <a:pPr algn="ctr"/>
            <a:r>
              <a:rPr lang="pl-PL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67272"/>
            <a:ext cx="4032448" cy="384546"/>
          </a:xfrm>
          <a:prstGeom prst="rect">
            <a:avLst/>
          </a:prstGeom>
        </p:spPr>
      </p:pic>
      <p:pic>
        <p:nvPicPr>
          <p:cNvPr id="8" name="Obraz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65018"/>
            <a:ext cx="4176464" cy="673264"/>
          </a:xfrm>
          <a:prstGeom prst="rect">
            <a:avLst/>
          </a:prstGeom>
          <a:pattFill prst="pct10">
            <a:fgClr>
              <a:sysClr val="windowText" lastClr="000000"/>
            </a:fgClr>
            <a:bgClr>
              <a:schemeClr val="bg1"/>
            </a:bgClr>
          </a:pattFill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51520" y="1721708"/>
            <a:ext cx="8568952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indent="-255588" eaLnBrk="0" hangingPunct="0">
              <a:spcAft>
                <a:spcPts val="60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pl-PL" sz="2000" dirty="0" smtClean="0">
              <a:solidFill>
                <a:schemeClr val="tx1"/>
              </a:solidFill>
            </a:endParaRPr>
          </a:p>
          <a:p>
            <a:pPr marL="365125" indent="-255588" eaLnBrk="0" hangingPunct="0">
              <a:spcAft>
                <a:spcPts val="60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pl-PL" sz="2000" dirty="0" smtClean="0">
                <a:solidFill>
                  <a:schemeClr val="tx1"/>
                </a:solidFill>
              </a:rPr>
              <a:t>Decyzja środowiskowa jest wymagana dla planowanego przedsięwzięcia mogącego </a:t>
            </a:r>
            <a:r>
              <a:rPr lang="pl-PL" sz="2000" dirty="0" smtClean="0"/>
              <a:t> znacząco oddziaływać na środowisko</a:t>
            </a:r>
          </a:p>
          <a:p>
            <a:pPr marL="365125" indent="-255588" eaLnBrk="0" hangingPunct="0">
              <a:spcAft>
                <a:spcPts val="60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pl-PL" sz="2000" dirty="0" smtClean="0"/>
          </a:p>
          <a:p>
            <a:pPr marL="365125" indent="-255588" eaLnBrk="0" hangingPunct="0">
              <a:spcAft>
                <a:spcPts val="60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pl-PL" sz="2000" dirty="0" smtClean="0"/>
              <a:t>Wydanie decyzji o środowiskowych uwarunkowaniach następuje przed uzyskaniem decyzji wymienionych w art. 72 ustawy OOŚ , m.in.:</a:t>
            </a:r>
          </a:p>
          <a:p>
            <a:pPr marL="822325" lvl="1" indent="-255588" eaLnBrk="0" hangingPunct="0">
              <a:spcAft>
                <a:spcPts val="600"/>
              </a:spcAft>
              <a:buClr>
                <a:schemeClr val="accent1"/>
              </a:buClr>
              <a:buSzPct val="68000"/>
              <a:buFont typeface="Wingdings" pitchFamily="2" charset="2"/>
              <a:buChar char="§"/>
            </a:pPr>
            <a:r>
              <a:rPr lang="pl-PL" sz="2000" dirty="0" smtClean="0"/>
              <a:t>decyzji o pozwoleniu na budowę</a:t>
            </a:r>
          </a:p>
          <a:p>
            <a:pPr marL="822325" lvl="1" indent="-255588" eaLnBrk="0" hangingPunct="0">
              <a:spcAft>
                <a:spcPts val="600"/>
              </a:spcAft>
              <a:buClr>
                <a:schemeClr val="accent1"/>
              </a:buClr>
              <a:buSzPct val="68000"/>
              <a:buFont typeface="Wingdings" pitchFamily="2" charset="2"/>
              <a:buChar char="§"/>
            </a:pPr>
            <a:r>
              <a:rPr lang="pl-PL" sz="2000" dirty="0" smtClean="0"/>
              <a:t>decyzji o warunkach zabudowy i zagospodarowania terenu</a:t>
            </a:r>
          </a:p>
          <a:p>
            <a:pPr marL="822325" lvl="1" indent="-255588" eaLnBrk="0" hangingPunct="0">
              <a:spcAft>
                <a:spcPts val="600"/>
              </a:spcAft>
              <a:buClr>
                <a:schemeClr val="accent1"/>
              </a:buClr>
              <a:buSzPct val="68000"/>
              <a:buFont typeface="Wingdings" pitchFamily="2" charset="2"/>
              <a:buChar char="§"/>
            </a:pPr>
            <a:r>
              <a:rPr lang="pl-PL" sz="2000" dirty="0" smtClean="0"/>
              <a:t>oraz przed dokonaniem zgłoszenia budowy lub wykonania robót budowlanych oraz zgłoszenia zmiany sposobu użytkowania obiektu budowlanego lub jego części.</a:t>
            </a:r>
            <a:endParaRPr lang="pl-PL" sz="2000" dirty="0">
              <a:solidFill>
                <a:schemeClr val="tx1"/>
              </a:solidFill>
            </a:endParaRPr>
          </a:p>
        </p:txBody>
      </p:sp>
      <p:sp>
        <p:nvSpPr>
          <p:cNvPr id="8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8E93883-39B3-4905-839E-C1773884D137}" type="slidenum">
              <a:rPr lang="pl-PL" smtClean="0"/>
              <a:pPr/>
              <a:t>12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67272"/>
            <a:ext cx="4032448" cy="384546"/>
          </a:xfrm>
          <a:prstGeom prst="rect">
            <a:avLst/>
          </a:prstGeom>
        </p:spPr>
      </p:pic>
      <p:pic>
        <p:nvPicPr>
          <p:cNvPr id="6" name="Obraz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65018"/>
            <a:ext cx="4176464" cy="673264"/>
          </a:xfrm>
          <a:prstGeom prst="rect">
            <a:avLst/>
          </a:prstGeom>
          <a:pattFill prst="pct10">
            <a:fgClr>
              <a:sysClr val="windowText" lastClr="000000"/>
            </a:fgClr>
            <a:bgClr>
              <a:schemeClr val="bg1"/>
            </a:bgClr>
          </a:pattFill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44016" y="1556792"/>
            <a:ext cx="8820472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indent="-255588" eaLnBrk="0" hangingPunct="0">
              <a:spcAft>
                <a:spcPts val="60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pl-PL" sz="2000" dirty="0" smtClean="0">
              <a:solidFill>
                <a:schemeClr val="tx1"/>
              </a:solidFill>
            </a:endParaRPr>
          </a:p>
          <a:p>
            <a:pPr marL="80963" algn="ctr" eaLnBrk="0" hangingPunct="0">
              <a:spcAft>
                <a:spcPts val="600"/>
              </a:spcAft>
              <a:buClr>
                <a:schemeClr val="accent1"/>
              </a:buClr>
              <a:buSzPct val="68000"/>
            </a:pPr>
            <a:r>
              <a:rPr lang="pl-PL" sz="2400" dirty="0" smtClean="0"/>
              <a:t>Pozwolenia na budowę  są obligatoryjne dla przedsięwzięć, </a:t>
            </a:r>
          </a:p>
          <a:p>
            <a:pPr marL="80963" algn="ctr" eaLnBrk="0" hangingPunct="0">
              <a:spcAft>
                <a:spcPts val="600"/>
              </a:spcAft>
              <a:buClr>
                <a:schemeClr val="accent1"/>
              </a:buClr>
              <a:buSzPct val="68000"/>
            </a:pPr>
            <a:r>
              <a:rPr lang="pl-PL" sz="2400" u="sng" dirty="0" smtClean="0"/>
              <a:t>które wymagają </a:t>
            </a:r>
          </a:p>
          <a:p>
            <a:pPr marL="80963" algn="ctr" eaLnBrk="0" hangingPunct="0">
              <a:spcAft>
                <a:spcPts val="600"/>
              </a:spcAft>
              <a:buClr>
                <a:schemeClr val="accent1"/>
              </a:buClr>
              <a:buSzPct val="68000"/>
            </a:pPr>
            <a:r>
              <a:rPr lang="pl-PL" sz="2400" dirty="0" smtClean="0"/>
              <a:t>przeprowadzenia oceny oddziaływania na środowisko, </a:t>
            </a:r>
          </a:p>
          <a:p>
            <a:pPr marL="80963" algn="ctr" eaLnBrk="0" hangingPunct="0">
              <a:spcAft>
                <a:spcPts val="600"/>
              </a:spcAft>
              <a:buClr>
                <a:schemeClr val="accent1"/>
              </a:buClr>
              <a:buSzPct val="68000"/>
            </a:pPr>
            <a:r>
              <a:rPr lang="pl-PL" sz="2400" dirty="0" smtClean="0"/>
              <a:t>oraz </a:t>
            </a:r>
          </a:p>
          <a:p>
            <a:pPr marL="80963" algn="ctr" eaLnBrk="0" hangingPunct="0">
              <a:spcAft>
                <a:spcPts val="600"/>
              </a:spcAft>
              <a:buClr>
                <a:schemeClr val="accent1"/>
              </a:buClr>
              <a:buSzPct val="68000"/>
            </a:pPr>
            <a:r>
              <a:rPr lang="pl-PL" sz="2400" dirty="0" smtClean="0"/>
              <a:t>dla przedsięwzięć wymagających przeprowadzenia oceny oddziaływania na obszar Natura 2000 </a:t>
            </a:r>
          </a:p>
          <a:p>
            <a:pPr marL="80963" algn="ctr" eaLnBrk="0" hangingPunct="0">
              <a:spcAft>
                <a:spcPts val="600"/>
              </a:spcAft>
              <a:buClr>
                <a:schemeClr val="accent1"/>
              </a:buClr>
              <a:buSzPct val="68000"/>
            </a:pPr>
            <a:endParaRPr lang="pl-PL" sz="2400" dirty="0" smtClean="0"/>
          </a:p>
          <a:p>
            <a:pPr algn="ctr"/>
            <a:r>
              <a:rPr lang="pl-PL" sz="1400" dirty="0" smtClean="0"/>
              <a:t>zgodnie z art. 29 ust. 3 ustawy z </a:t>
            </a:r>
            <a:r>
              <a:rPr lang="pl-PL" sz="1400" dirty="0"/>
              <a:t>dnia 7 lipca 1994 r</a:t>
            </a:r>
            <a:r>
              <a:rPr lang="pl-PL" sz="1400" dirty="0" smtClean="0"/>
              <a:t>. </a:t>
            </a:r>
            <a:r>
              <a:rPr lang="pl-PL" sz="1400" b="1" dirty="0" smtClean="0"/>
              <a:t>Prawo </a:t>
            </a:r>
            <a:r>
              <a:rPr lang="pl-PL" sz="1400" b="1" dirty="0"/>
              <a:t>budowlane</a:t>
            </a:r>
            <a:endParaRPr lang="pl-PL" sz="1400" dirty="0">
              <a:effectLst/>
            </a:endParaRPr>
          </a:p>
        </p:txBody>
      </p:sp>
      <p:sp>
        <p:nvSpPr>
          <p:cNvPr id="8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8E93883-39B3-4905-839E-C1773884D137}" type="slidenum">
              <a:rPr lang="pl-PL" smtClean="0"/>
              <a:pPr/>
              <a:t>13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67272"/>
            <a:ext cx="4032448" cy="384546"/>
          </a:xfrm>
          <a:prstGeom prst="rect">
            <a:avLst/>
          </a:prstGeom>
        </p:spPr>
      </p:pic>
      <p:pic>
        <p:nvPicPr>
          <p:cNvPr id="6" name="Obraz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65018"/>
            <a:ext cx="4176464" cy="673264"/>
          </a:xfrm>
          <a:prstGeom prst="rect">
            <a:avLst/>
          </a:prstGeom>
          <a:pattFill prst="pct10">
            <a:fgClr>
              <a:sysClr val="windowText" lastClr="000000"/>
            </a:fgClr>
            <a:bgClr>
              <a:schemeClr val="bg1"/>
            </a:bgClr>
          </a:pattFill>
        </p:spPr>
      </p:pic>
    </p:spTree>
    <p:extLst>
      <p:ext uri="{BB962C8B-B14F-4D97-AF65-F5344CB8AC3E}">
        <p14:creationId xmlns:p14="http://schemas.microsoft.com/office/powerpoint/2010/main" val="37429319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2000232" y="90665"/>
            <a:ext cx="5308072" cy="313999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400" b="1" dirty="0">
              <a:solidFill>
                <a:srgbClr val="FFC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" pitchFamily="34" charset="0"/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971600" y="1916832"/>
            <a:ext cx="5544616" cy="388843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pl-PL" b="1" dirty="0" smtClean="0"/>
          </a:p>
        </p:txBody>
      </p:sp>
      <p:sp>
        <p:nvSpPr>
          <p:cNvPr id="10" name="Symbol zastępczy numeru slajdu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E93883-39B3-4905-839E-C1773884D137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5496" y="2060848"/>
            <a:ext cx="8640960" cy="4608512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pl-PL" b="1" dirty="0" smtClean="0"/>
              <a:t>8. Przystosowanie się do zmiany klimatu i łagodzenie zmiany klimatu, a także odporność na klęski żywiołowe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600" dirty="0"/>
              <a:t>realizacja celów w zakresie zmian klimatu zgodnie ze strategią „Europa 2020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600" dirty="0"/>
              <a:t>koszty alternatywne gazów cieplarnianych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600" dirty="0"/>
              <a:t>alternatywne rozwiązania dotyczące mniejszego zużycia węgla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600" dirty="0"/>
              <a:t>ocena ryzyka związanego prognozowanymi zmianami klimat lub analiza podatności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600" dirty="0"/>
              <a:t>włączenie kwestii związanych ze zmianami klimatu w SOOŚ i OOŚ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600" dirty="0"/>
              <a:t>analiza i ranking wariantów z uwzględnieniem kwestii klimatycznych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600" dirty="0"/>
              <a:t>odniesienie do strategii krajowej lub regionalnej w zakresie przystosowania </a:t>
            </a:r>
            <a:endParaRPr lang="pl-PL" sz="1600" dirty="0" smtClean="0"/>
          </a:p>
          <a:p>
            <a:pPr marL="719138" lvl="1">
              <a:spcAft>
                <a:spcPts val="600"/>
              </a:spcAft>
            </a:pPr>
            <a:r>
              <a:rPr lang="pl-PL" sz="1600" dirty="0" smtClean="0"/>
              <a:t>się </a:t>
            </a:r>
            <a:r>
              <a:rPr lang="pl-PL" sz="1600" dirty="0"/>
              <a:t>do zmian klimatu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600" dirty="0"/>
              <a:t>wpływ projektu na otoczenie w połączeniu ze zmianami klimatu </a:t>
            </a:r>
            <a:endParaRPr lang="pl-PL" sz="1600" dirty="0" smtClean="0"/>
          </a:p>
          <a:p>
            <a:pPr marL="719138" lvl="1">
              <a:spcAft>
                <a:spcPts val="600"/>
              </a:spcAft>
            </a:pPr>
            <a:r>
              <a:rPr lang="pl-PL" sz="1600" dirty="0" smtClean="0"/>
              <a:t>np</a:t>
            </a:r>
            <a:r>
              <a:rPr lang="pl-PL" sz="1600" dirty="0"/>
              <a:t>. na lokalizację </a:t>
            </a:r>
            <a:r>
              <a:rPr lang="pl-PL" sz="1600" dirty="0" smtClean="0"/>
              <a:t>projektu.</a:t>
            </a:r>
            <a:endParaRPr lang="pl-PL" sz="1600" dirty="0"/>
          </a:p>
          <a:p>
            <a:endParaRPr lang="pl-PL" b="1" dirty="0" smtClean="0"/>
          </a:p>
          <a:p>
            <a:r>
              <a:rPr lang="pl-PL" b="1" dirty="0" smtClean="0"/>
              <a:t>  </a:t>
            </a:r>
            <a:endParaRPr lang="pl-PL" dirty="0" smtClean="0"/>
          </a:p>
          <a:p>
            <a:r>
              <a:rPr lang="pl-PL" b="1" dirty="0" smtClean="0"/>
              <a:t> </a:t>
            </a:r>
            <a:endParaRPr lang="pl-PL" dirty="0" smtClean="0"/>
          </a:p>
          <a:p>
            <a:pPr marL="342900" indent="-342900"/>
            <a:endParaRPr lang="pl-PL" b="1" dirty="0" smtClean="0"/>
          </a:p>
          <a:p>
            <a:pPr marL="342900" lvl="0" indent="-342900"/>
            <a:endParaRPr lang="pl-PL" dirty="0" smtClean="0"/>
          </a:p>
          <a:p>
            <a:endParaRPr lang="pl-PL" b="1" dirty="0" smtClean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6550" y="4437112"/>
            <a:ext cx="18669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0" y="764704"/>
            <a:ext cx="9144000" cy="115959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charset="0"/>
                <a:ea typeface="+mj-ea"/>
                <a:cs typeface="+mj-cs"/>
              </a:rPr>
              <a:t>Załączniki do wniosku o dofinansowanie</a:t>
            </a:r>
          </a:p>
          <a:p>
            <a:pPr marL="4763" lvl="1" algn="ctr"/>
            <a:r>
              <a:rPr lang="pl-PL" sz="1600" b="1" dirty="0"/>
              <a:t>„Analiza oddziaływania na środowisko, </a:t>
            </a:r>
            <a:r>
              <a:rPr lang="pl-PL" sz="1600" b="1" dirty="0" smtClean="0"/>
              <a:t>z </a:t>
            </a:r>
            <a:r>
              <a:rPr lang="pl-PL" sz="1600" b="1" dirty="0"/>
              <a:t>uwzględnieniem potrzeb dotyczących przystosowania się </a:t>
            </a:r>
            <a:r>
              <a:rPr lang="pl-PL" sz="1600" b="1" dirty="0" smtClean="0"/>
              <a:t>                   do </a:t>
            </a:r>
            <a:r>
              <a:rPr lang="pl-PL" sz="1600" b="1" dirty="0"/>
              <a:t>zmiany klimatu i łagodzenia zmiany klimatu, </a:t>
            </a:r>
            <a:r>
              <a:rPr lang="pl-PL" sz="1600" b="1" dirty="0" smtClean="0"/>
              <a:t>a </a:t>
            </a:r>
            <a:r>
              <a:rPr lang="pl-PL" sz="1600" b="1" dirty="0"/>
              <a:t>także odporności na klęski żywiołowe</a:t>
            </a:r>
            <a:endParaRPr kumimoji="0" lang="pl-PL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libri" charset="0"/>
              <a:ea typeface="+mj-ea"/>
              <a:cs typeface="+mj-cs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67272"/>
            <a:ext cx="4032448" cy="384546"/>
          </a:xfrm>
          <a:prstGeom prst="rect">
            <a:avLst/>
          </a:prstGeom>
        </p:spPr>
      </p:pic>
      <p:pic>
        <p:nvPicPr>
          <p:cNvPr id="13" name="Obraz 1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65018"/>
            <a:ext cx="4176464" cy="673264"/>
          </a:xfrm>
          <a:prstGeom prst="rect">
            <a:avLst/>
          </a:prstGeom>
          <a:pattFill prst="pct10">
            <a:fgClr>
              <a:sysClr val="windowText" lastClr="000000"/>
            </a:fgClr>
            <a:bgClr>
              <a:schemeClr val="bg1"/>
            </a:bgClr>
          </a:pattFill>
        </p:spPr>
      </p:pic>
    </p:spTree>
    <p:extLst>
      <p:ext uri="{BB962C8B-B14F-4D97-AF65-F5344CB8AC3E}">
        <p14:creationId xmlns:p14="http://schemas.microsoft.com/office/powerpoint/2010/main" val="13743766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892424"/>
            <a:ext cx="8640960" cy="4920952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  <a:buNone/>
            </a:pPr>
            <a:r>
              <a:rPr lang="pl-PL" sz="3300" dirty="0" smtClean="0"/>
              <a:t>	</a:t>
            </a:r>
            <a:r>
              <a:rPr lang="pl-PL" sz="1600" dirty="0" smtClean="0"/>
              <a:t>Organem właściwym do wydania Deklaracji jest </a:t>
            </a:r>
            <a:r>
              <a:rPr lang="pl-PL" sz="1600" u="sng" dirty="0" smtClean="0"/>
              <a:t>Regionalny Dyrektor Ochrony Środowiska we Wrocławiu.</a:t>
            </a:r>
          </a:p>
          <a:p>
            <a:pPr>
              <a:spcBef>
                <a:spcPct val="50000"/>
              </a:spcBef>
              <a:buNone/>
            </a:pPr>
            <a:r>
              <a:rPr lang="pl-PL" sz="1600" u="sng" dirty="0" smtClean="0"/>
              <a:t/>
            </a:r>
            <a:br>
              <a:rPr lang="pl-PL" sz="1600" u="sng" dirty="0" smtClean="0"/>
            </a:br>
            <a:r>
              <a:rPr lang="pl-PL" sz="1600" dirty="0" smtClean="0"/>
              <a:t>Dotyczy </a:t>
            </a:r>
            <a:r>
              <a:rPr lang="pl-PL" sz="1600" dirty="0"/>
              <a:t>wszystkich rodzaju przedsięwzięć infrastrukturalnych, nie zakwalifikowanych do przedsięwzięć mogących znacząco oddziaływać na środowisko oraz dla których przeprowadzono ocenę oddziaływania przedsięwzięcia na obszar Natura </a:t>
            </a:r>
            <a:r>
              <a:rPr lang="pl-PL" sz="1600" dirty="0" smtClean="0"/>
              <a:t>2000.</a:t>
            </a:r>
            <a:endParaRPr lang="pl-PL" sz="1600" dirty="0"/>
          </a:p>
          <a:p>
            <a:pPr algn="just">
              <a:spcBef>
                <a:spcPct val="50000"/>
              </a:spcBef>
              <a:buNone/>
            </a:pPr>
            <a:r>
              <a:rPr lang="pl-PL" sz="1600" dirty="0" smtClean="0"/>
              <a:t>	W deklaracji organ wskazuje, że dany projekt nie wywrze </a:t>
            </a:r>
            <a:r>
              <a:rPr lang="pl-PL" sz="1600" u="sng" dirty="0" smtClean="0"/>
              <a:t>istotnego oddziaływania na obszar Natura 2000 </a:t>
            </a:r>
            <a:r>
              <a:rPr lang="pl-PL" sz="1600" dirty="0" smtClean="0"/>
              <a:t>ze względu na:</a:t>
            </a:r>
          </a:p>
          <a:p>
            <a:pPr marL="631825" lvl="1" indent="-231775" algn="just">
              <a:spcBef>
                <a:spcPct val="50000"/>
              </a:spcBef>
              <a:buFont typeface="+mj-lt"/>
              <a:buAutoNum type="alphaLcParenR"/>
            </a:pPr>
            <a:r>
              <a:rPr lang="pl-PL" sz="1600" dirty="0" smtClean="0"/>
              <a:t>jego rodzaj i charakterystykę,</a:t>
            </a:r>
          </a:p>
          <a:p>
            <a:pPr marL="631825" lvl="1" indent="-231775" algn="just">
              <a:spcBef>
                <a:spcPct val="50000"/>
              </a:spcBef>
              <a:buFont typeface="+mj-lt"/>
              <a:buAutoNum type="alphaLcParenR"/>
            </a:pPr>
            <a:r>
              <a:rPr lang="pl-PL" sz="1600" dirty="0" smtClean="0"/>
              <a:t>usytuowanie, w tym odległość od obszarów Natura 2000 - zarówno już oficjalnie wyznaczonych czy przekazanych do Komisji Europejskiej przez rząd polski, jak i tych znajdujących się na nieoficjalnej liście przygotowanej przez organizacje ekologiczne ;</a:t>
            </a:r>
          </a:p>
          <a:p>
            <a:pPr marL="631825" lvl="1" indent="-231775" algn="just">
              <a:spcBef>
                <a:spcPct val="50000"/>
              </a:spcBef>
              <a:buFont typeface="+mj-lt"/>
              <a:buAutoNum type="alphaLcParenR"/>
            </a:pPr>
            <a:r>
              <a:rPr lang="pl-PL" sz="1600" dirty="0" smtClean="0"/>
              <a:t>rodzaj i skalę możliwego oddziaływania projektu w kontekście celów, dla których zostały (lub mają zostać) utworzone obszary Natura 2000 (należy pamiętać, że oceny oddziaływania na dany obszar Natura 2000 dokonuje się w kontekście celów ochronnych, jakim ma służyć ten obszar).</a:t>
            </a:r>
          </a:p>
          <a:p>
            <a:pPr algn="just">
              <a:buNone/>
            </a:pPr>
            <a:endParaRPr lang="pl-PL" sz="1800" dirty="0"/>
          </a:p>
        </p:txBody>
      </p:sp>
      <p:sp>
        <p:nvSpPr>
          <p:cNvPr id="9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8E93883-39B3-4905-839E-C1773884D137}" type="slidenum">
              <a:rPr lang="pl-PL" smtClean="0"/>
              <a:pPr/>
              <a:t>15</a:t>
            </a:fld>
            <a:endParaRPr lang="pl-PL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764704"/>
            <a:ext cx="9144000" cy="115959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charset="0"/>
                <a:ea typeface="+mj-ea"/>
                <a:cs typeface="+mj-cs"/>
              </a:rPr>
              <a:t>Załączniki do wniosku o dofinansowanie</a:t>
            </a:r>
          </a:p>
          <a:p>
            <a:pPr lvl="1" algn="ctr">
              <a:spcAft>
                <a:spcPts val="600"/>
              </a:spcAft>
            </a:pPr>
            <a:r>
              <a:rPr lang="pl-PL" b="1" dirty="0"/>
              <a:t>Deklaracja organu odpowiedzialnego za monitorowanie obszarów Natura 2000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67272"/>
            <a:ext cx="4032448" cy="384546"/>
          </a:xfrm>
          <a:prstGeom prst="rect">
            <a:avLst/>
          </a:prstGeom>
        </p:spPr>
      </p:pic>
      <p:pic>
        <p:nvPicPr>
          <p:cNvPr id="8" name="Obraz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65018"/>
            <a:ext cx="4176464" cy="673264"/>
          </a:xfrm>
          <a:prstGeom prst="rect">
            <a:avLst/>
          </a:prstGeom>
          <a:pattFill prst="pct10">
            <a:fgClr>
              <a:sysClr val="windowText" lastClr="000000"/>
            </a:fgClr>
            <a:bgClr>
              <a:schemeClr val="bg1"/>
            </a:bgClr>
          </a:pattFill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419872" y="1844824"/>
            <a:ext cx="914400" cy="9144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endParaRPr lang="pl-PL" b="1" dirty="0" smtClean="0"/>
          </a:p>
        </p:txBody>
      </p:sp>
      <p:sp>
        <p:nvSpPr>
          <p:cNvPr id="6" name="pole tekstowe 5"/>
          <p:cNvSpPr txBox="1"/>
          <p:nvPr/>
        </p:nvSpPr>
        <p:spPr>
          <a:xfrm>
            <a:off x="4139952" y="2204864"/>
            <a:ext cx="914400" cy="9144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endParaRPr lang="pl-PL" b="1" dirty="0" smtClean="0"/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285720" y="1412776"/>
            <a:ext cx="8501122" cy="439248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pl-PL" dirty="0" smtClean="0"/>
              <a:t/>
            </a:r>
            <a:br>
              <a:rPr lang="pl-PL" dirty="0" smtClean="0"/>
            </a:b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395536" y="1582340"/>
            <a:ext cx="69127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/>
              <a:t>Na Dolnym Śląsku obecnie wyznaczonych jest </a:t>
            </a:r>
            <a:r>
              <a:rPr lang="pl-PL" sz="2000" b="1" dirty="0" smtClean="0"/>
              <a:t>11 obszarów specjalnej ochrony ptaków i 90 obszarów ochrony siedlisk</a:t>
            </a:r>
            <a:r>
              <a:rPr lang="pl-PL" sz="2000" dirty="0" smtClean="0"/>
              <a:t>.</a:t>
            </a:r>
            <a:br>
              <a:rPr lang="pl-PL" sz="2000" dirty="0" smtClean="0"/>
            </a:br>
            <a:r>
              <a:rPr lang="pl-PL" sz="2000" dirty="0" smtClean="0"/>
              <a:t/>
            </a:r>
            <a:br>
              <a:rPr lang="pl-PL" sz="2000" dirty="0" smtClean="0"/>
            </a:br>
            <a:endParaRPr lang="pl-PL" sz="2000" dirty="0" smtClean="0"/>
          </a:p>
          <a:p>
            <a:endParaRPr lang="pl-PL" sz="2000" dirty="0" smtClean="0"/>
          </a:p>
          <a:p>
            <a:endParaRPr lang="pl-PL" sz="2000" b="1" dirty="0" smtClean="0"/>
          </a:p>
          <a:p>
            <a:r>
              <a:rPr lang="pl-PL" sz="2000" b="1" dirty="0" smtClean="0"/>
              <a:t>Polskie obszary Natura 2000:</a:t>
            </a:r>
            <a:endParaRPr lang="pl-PL" sz="2000" u="sng" dirty="0" smtClean="0"/>
          </a:p>
          <a:p>
            <a:endParaRPr lang="pl-PL" sz="2000" u="sng" dirty="0" smtClean="0"/>
          </a:p>
          <a:p>
            <a:r>
              <a:rPr lang="pl-PL" sz="1600" u="sng" dirty="0" smtClean="0"/>
              <a:t/>
            </a:r>
            <a:br>
              <a:rPr lang="pl-PL" sz="1600" u="sng" dirty="0" smtClean="0"/>
            </a:br>
            <a:endParaRPr lang="pl-PL" sz="1600" dirty="0"/>
          </a:p>
        </p:txBody>
      </p:sp>
      <p:sp>
        <p:nvSpPr>
          <p:cNvPr id="10" name="Prostokąt 9"/>
          <p:cNvSpPr/>
          <p:nvPr/>
        </p:nvSpPr>
        <p:spPr>
          <a:xfrm>
            <a:off x="467544" y="4149080"/>
            <a:ext cx="76328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>
                <a:hlinkClick r:id="rId3"/>
              </a:rPr>
              <a:t>http://</a:t>
            </a:r>
            <a:r>
              <a:rPr lang="pl-PL" sz="2000" dirty="0" smtClean="0">
                <a:hlinkClick r:id="rId3"/>
              </a:rPr>
              <a:t>wroclaw.rdos.gov.pl/images/obszary_natura_ds.pdf</a:t>
            </a:r>
            <a:endParaRPr lang="pl-PL" sz="2400" dirty="0" smtClean="0"/>
          </a:p>
          <a:p>
            <a:endParaRPr lang="pl-PL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907704" y="764704"/>
            <a:ext cx="4896544" cy="122413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+mj-ea"/>
                <a:cs typeface="+mj-cs"/>
              </a:rPr>
              <a:t>Obszary Natura 2000</a:t>
            </a: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+mj-ea"/>
                <a:cs typeface="+mj-cs"/>
              </a:rPr>
              <a:t/>
            </a:r>
            <a:b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+mj-ea"/>
                <a:cs typeface="+mj-cs"/>
              </a:rPr>
            </a:br>
            <a:endParaRPr kumimoji="0" lang="pl-PL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charset="0"/>
              <a:ea typeface="+mj-ea"/>
              <a:cs typeface="+mj-cs"/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539552" y="4797152"/>
            <a:ext cx="54489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dirty="0" smtClean="0">
                <a:solidFill>
                  <a:schemeClr val="tx2"/>
                </a:solidFill>
                <a:hlinkClick r:id="rId4"/>
              </a:rPr>
              <a:t>http://geoserwis.gdos.gov.pl/mapy</a:t>
            </a:r>
            <a:r>
              <a:rPr lang="pl-PL" sz="2000" dirty="0" smtClean="0">
                <a:solidFill>
                  <a:schemeClr val="tx2"/>
                </a:solidFill>
                <a:hlinkClick r:id="rId4"/>
              </a:rPr>
              <a:t>/</a:t>
            </a:r>
            <a:r>
              <a:rPr lang="pl-PL" sz="2000" dirty="0" smtClean="0">
                <a:solidFill>
                  <a:schemeClr val="tx2"/>
                </a:solidFill>
              </a:rPr>
              <a:t> </a:t>
            </a:r>
            <a:endParaRPr lang="pl-PL" sz="2000" dirty="0">
              <a:solidFill>
                <a:schemeClr val="tx2"/>
              </a:solidFill>
            </a:endParaRPr>
          </a:p>
        </p:txBody>
      </p:sp>
      <p:sp>
        <p:nvSpPr>
          <p:cNvPr id="17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8E93883-39B3-4905-839E-C1773884D137}" type="slidenum">
              <a:rPr lang="pl-PL" smtClean="0"/>
              <a:pPr/>
              <a:t>16</a:t>
            </a:fld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67272"/>
            <a:ext cx="4032448" cy="384546"/>
          </a:xfrm>
          <a:prstGeom prst="rect">
            <a:avLst/>
          </a:prstGeom>
        </p:spPr>
      </p:pic>
      <p:pic>
        <p:nvPicPr>
          <p:cNvPr id="12" name="Obraz 1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65018"/>
            <a:ext cx="4176464" cy="673264"/>
          </a:xfrm>
          <a:prstGeom prst="rect">
            <a:avLst/>
          </a:prstGeom>
          <a:pattFill prst="pct10">
            <a:fgClr>
              <a:sysClr val="windowText" lastClr="000000"/>
            </a:fgClr>
            <a:bgClr>
              <a:schemeClr val="bg1"/>
            </a:bgClr>
          </a:pattFill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419872" y="1844824"/>
            <a:ext cx="914400" cy="9144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endParaRPr lang="pl-PL" b="1" dirty="0" smtClean="0"/>
          </a:p>
        </p:txBody>
      </p:sp>
      <p:sp>
        <p:nvSpPr>
          <p:cNvPr id="6" name="pole tekstowe 5"/>
          <p:cNvSpPr txBox="1"/>
          <p:nvPr/>
        </p:nvSpPr>
        <p:spPr>
          <a:xfrm>
            <a:off x="4139952" y="2204864"/>
            <a:ext cx="914400" cy="9144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endParaRPr lang="pl-PL" b="1" dirty="0" smtClean="0"/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285720" y="1412776"/>
            <a:ext cx="8501122" cy="439248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pl-PL" dirty="0" smtClean="0"/>
              <a:t/>
            </a:r>
            <a:br>
              <a:rPr lang="pl-PL" dirty="0" smtClean="0"/>
            </a:b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2699792" y="6237312"/>
            <a:ext cx="35595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http://geoserwis.gdos.gov.pl/mapy/</a:t>
            </a:r>
            <a:endParaRPr lang="pl-PL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/>
          <a:srcRect r="16241"/>
          <a:stretch>
            <a:fillRect/>
          </a:stretch>
        </p:blipFill>
        <p:spPr bwMode="auto">
          <a:xfrm>
            <a:off x="323528" y="980728"/>
            <a:ext cx="8607168" cy="4875598"/>
          </a:xfrm>
          <a:prstGeom prst="round1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8E93883-39B3-4905-839E-C1773884D137}" type="slidenum">
              <a:rPr lang="pl-PL" smtClean="0"/>
              <a:pPr/>
              <a:t>17</a:t>
            </a:fld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67272"/>
            <a:ext cx="4032448" cy="384546"/>
          </a:xfrm>
          <a:prstGeom prst="rect">
            <a:avLst/>
          </a:prstGeom>
        </p:spPr>
      </p:pic>
      <p:pic>
        <p:nvPicPr>
          <p:cNvPr id="10" name="Obraz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65018"/>
            <a:ext cx="4176464" cy="673264"/>
          </a:xfrm>
          <a:prstGeom prst="rect">
            <a:avLst/>
          </a:prstGeom>
          <a:pattFill prst="pct10">
            <a:fgClr>
              <a:sysClr val="windowText" lastClr="000000"/>
            </a:fgClr>
            <a:bgClr>
              <a:schemeClr val="bg1"/>
            </a:bgClr>
          </a:pattFill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892424"/>
            <a:ext cx="8640960" cy="4920952"/>
          </a:xfrm>
        </p:spPr>
        <p:txBody>
          <a:bodyPr>
            <a:normAutofit/>
          </a:bodyPr>
          <a:lstStyle/>
          <a:p>
            <a:pPr marL="457200" lvl="1" indent="0" algn="ctr">
              <a:spcAft>
                <a:spcPts val="600"/>
              </a:spcAft>
              <a:buNone/>
            </a:pPr>
            <a:endParaRPr lang="pl-PL" sz="3300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ct val="50000"/>
              </a:spcBef>
              <a:buNone/>
            </a:pPr>
            <a:r>
              <a:rPr lang="pl-PL" sz="3300" dirty="0" smtClean="0"/>
              <a:t>	</a:t>
            </a:r>
            <a:r>
              <a:rPr lang="pl-PL" sz="1800" dirty="0" smtClean="0"/>
              <a:t>Organem właściwym do wydania Deklaracji jest </a:t>
            </a:r>
            <a:r>
              <a:rPr lang="pl-PL" sz="1800" u="sng" dirty="0" smtClean="0"/>
              <a:t>Regionalny Dyrektor Ochrony Środowiska we Wrocławiu.</a:t>
            </a:r>
            <a:br>
              <a:rPr lang="pl-PL" sz="1800" u="sng" dirty="0" smtClean="0"/>
            </a:br>
            <a:endParaRPr lang="pl-PL" sz="1800" u="sng" dirty="0" smtClean="0"/>
          </a:p>
          <a:p>
            <a:pPr algn="just">
              <a:spcBef>
                <a:spcPct val="50000"/>
              </a:spcBef>
              <a:buNone/>
            </a:pPr>
            <a:r>
              <a:rPr lang="pl-PL" sz="1800" dirty="0" smtClean="0"/>
              <a:t>	W deklaracji organ wskazuje, że dany projekt </a:t>
            </a:r>
            <a:r>
              <a:rPr lang="pl-PL" sz="1800" dirty="0"/>
              <a:t>nie pogarsza stanu jednolitej części wód ani nie uniemożliwia osiągnięcie dobrego stanu </a:t>
            </a:r>
            <a:r>
              <a:rPr lang="pl-PL" sz="1800" dirty="0" smtClean="0"/>
              <a:t>wód/potencjału.</a:t>
            </a:r>
          </a:p>
          <a:p>
            <a:pPr algn="just">
              <a:spcBef>
                <a:spcPct val="50000"/>
              </a:spcBef>
              <a:buNone/>
            </a:pPr>
            <a:endParaRPr lang="pl-PL" sz="1800" dirty="0"/>
          </a:p>
          <a:p>
            <a:pPr algn="just">
              <a:spcBef>
                <a:spcPct val="50000"/>
              </a:spcBef>
              <a:buNone/>
            </a:pPr>
            <a:r>
              <a:rPr lang="pl-PL" sz="1800" dirty="0" smtClean="0"/>
              <a:t>	</a:t>
            </a:r>
            <a:r>
              <a:rPr lang="pl-PL" sz="1800" dirty="0" smtClean="0">
                <a:hlinkClick r:id="rId2"/>
              </a:rPr>
              <a:t>http</a:t>
            </a:r>
            <a:r>
              <a:rPr lang="pl-PL" sz="1800" dirty="0">
                <a:hlinkClick r:id="rId2"/>
              </a:rPr>
              <a:t>://geoportal.kzgw.gov.pl</a:t>
            </a:r>
            <a:r>
              <a:rPr lang="pl-PL" sz="1800" dirty="0" smtClean="0">
                <a:hlinkClick r:id="rId2"/>
              </a:rPr>
              <a:t>/</a:t>
            </a:r>
            <a:r>
              <a:rPr lang="pl-PL" sz="1800" dirty="0" smtClean="0"/>
              <a:t> </a:t>
            </a:r>
            <a:endParaRPr lang="pl-PL" sz="1800" dirty="0"/>
          </a:p>
        </p:txBody>
      </p:sp>
      <p:sp>
        <p:nvSpPr>
          <p:cNvPr id="9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8E93883-39B3-4905-839E-C1773884D137}" type="slidenum">
              <a:rPr lang="pl-PL" smtClean="0"/>
              <a:pPr/>
              <a:t>18</a:t>
            </a:fld>
            <a:endParaRPr lang="pl-PL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764704"/>
            <a:ext cx="9144000" cy="115959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charset="0"/>
                <a:ea typeface="+mj-ea"/>
                <a:cs typeface="+mj-cs"/>
              </a:rPr>
              <a:t>Załączniki do wniosku o dofinansowanie</a:t>
            </a:r>
          </a:p>
          <a:p>
            <a:pPr lvl="1" algn="ctr">
              <a:spcAft>
                <a:spcPts val="600"/>
              </a:spcAft>
            </a:pPr>
            <a:r>
              <a:rPr lang="pl-PL" b="1" dirty="0"/>
              <a:t>Deklaracja właściwego organu odpowiedzialnego za gospodarkę wodną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67272"/>
            <a:ext cx="4032448" cy="384546"/>
          </a:xfrm>
          <a:prstGeom prst="rect">
            <a:avLst/>
          </a:prstGeom>
        </p:spPr>
      </p:pic>
      <p:pic>
        <p:nvPicPr>
          <p:cNvPr id="7" name="Obraz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65018"/>
            <a:ext cx="4176464" cy="673264"/>
          </a:xfrm>
          <a:prstGeom prst="rect">
            <a:avLst/>
          </a:prstGeom>
          <a:pattFill prst="pct10">
            <a:fgClr>
              <a:sysClr val="windowText" lastClr="000000"/>
            </a:fgClr>
            <a:bgClr>
              <a:schemeClr val="bg1"/>
            </a:bgClr>
          </a:pattFill>
        </p:spPr>
      </p:pic>
    </p:spTree>
    <p:extLst>
      <p:ext uri="{BB962C8B-B14F-4D97-AF65-F5344CB8AC3E}">
        <p14:creationId xmlns:p14="http://schemas.microsoft.com/office/powerpoint/2010/main" val="1060463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8E93883-39B3-4905-839E-C1773884D137}" type="slidenum">
              <a:rPr lang="pl-PL" smtClean="0"/>
              <a:pPr/>
              <a:t>19</a:t>
            </a:fld>
            <a:endParaRPr lang="pl-PL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395536" y="1772816"/>
            <a:ext cx="8568952" cy="4878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1463" indent="-271463">
              <a:spcAft>
                <a:spcPts val="1200"/>
              </a:spcAft>
              <a:buClr>
                <a:srgbClr val="000000"/>
              </a:buClr>
              <a:buSzPct val="100000"/>
              <a:buFont typeface="Calibri" pitchFamily="34" charset="0"/>
              <a:buAutoNum type="arabicPeriod"/>
              <a:tabLst>
                <a:tab pos="271463" algn="l"/>
              </a:tabLst>
            </a:pPr>
            <a:r>
              <a:rPr lang="pl-PL" sz="1700" dirty="0" smtClean="0">
                <a:solidFill>
                  <a:schemeClr val="tx1"/>
                </a:solidFill>
              </a:rPr>
              <a:t>Brak </a:t>
            </a:r>
            <a:r>
              <a:rPr lang="pl-PL" sz="1700" dirty="0">
                <a:solidFill>
                  <a:schemeClr val="tx1"/>
                </a:solidFill>
              </a:rPr>
              <a:t>dołączenia pełnej dokumentacji z postępowania OOŚ do wniosku </a:t>
            </a:r>
            <a:r>
              <a:rPr lang="pl-PL" sz="1700" dirty="0" smtClean="0">
                <a:solidFill>
                  <a:schemeClr val="tx1"/>
                </a:solidFill>
              </a:rPr>
              <a:t>o dofinansowanie </a:t>
            </a:r>
          </a:p>
          <a:p>
            <a:pPr marL="271463" indent="-271463">
              <a:spcAft>
                <a:spcPts val="1200"/>
              </a:spcAft>
              <a:buClr>
                <a:srgbClr val="000000"/>
              </a:buClr>
              <a:buSzPct val="100000"/>
              <a:buFont typeface="Times New Roman" charset="0"/>
              <a:buAutoNum type="arabicPeriod" startAt="2"/>
              <a:tabLst>
                <a:tab pos="271463" algn="l"/>
              </a:tabLst>
            </a:pPr>
            <a:r>
              <a:rPr lang="pl-PL" sz="1700" dirty="0" smtClean="0">
                <a:solidFill>
                  <a:schemeClr val="tx1"/>
                </a:solidFill>
              </a:rPr>
              <a:t>Brak </a:t>
            </a:r>
            <a:r>
              <a:rPr lang="pl-PL" sz="1700" dirty="0">
                <a:solidFill>
                  <a:schemeClr val="tx1"/>
                </a:solidFill>
              </a:rPr>
              <a:t>w decyzji o środowiskowych uwarunkowaniach informacji </a:t>
            </a:r>
            <a:r>
              <a:rPr lang="pl-PL" sz="1700" dirty="0" smtClean="0">
                <a:solidFill>
                  <a:schemeClr val="tx1"/>
                </a:solidFill>
              </a:rPr>
              <a:t>o </a:t>
            </a:r>
            <a:r>
              <a:rPr lang="pl-PL" sz="1700" dirty="0">
                <a:solidFill>
                  <a:schemeClr val="tx1"/>
                </a:solidFill>
              </a:rPr>
              <a:t>przeprowadzonych   konsultacjach społecznych, o rozpatrzonych uwagach i wnioskach w ramach konsultacji </a:t>
            </a:r>
            <a:r>
              <a:rPr lang="pl-PL" sz="1700" dirty="0" smtClean="0">
                <a:solidFill>
                  <a:schemeClr val="tx1"/>
                </a:solidFill>
              </a:rPr>
              <a:t>społecznych.</a:t>
            </a:r>
            <a:endParaRPr lang="pl-PL" sz="1700" dirty="0">
              <a:solidFill>
                <a:schemeClr val="tx1"/>
              </a:solidFill>
            </a:endParaRPr>
          </a:p>
          <a:p>
            <a:pPr marL="271463" indent="-271463">
              <a:spcAft>
                <a:spcPts val="1200"/>
              </a:spcAft>
              <a:buClr>
                <a:srgbClr val="000000"/>
              </a:buClr>
              <a:buSzPct val="100000"/>
              <a:buFont typeface="Times New Roman" charset="0"/>
              <a:buAutoNum type="arabicPeriod" startAt="2"/>
              <a:tabLst>
                <a:tab pos="271463" algn="l"/>
              </a:tabLst>
            </a:pPr>
            <a:r>
              <a:rPr lang="pl-PL" sz="1700" dirty="0" smtClean="0">
                <a:solidFill>
                  <a:schemeClr val="tx1"/>
                </a:solidFill>
              </a:rPr>
              <a:t>Nieprawidłowe </a:t>
            </a:r>
            <a:r>
              <a:rPr lang="pl-PL" sz="1700" dirty="0">
                <a:solidFill>
                  <a:schemeClr val="tx1"/>
                </a:solidFill>
              </a:rPr>
              <a:t>zakwalifikowanie przedsięwzięcia do </a:t>
            </a:r>
            <a:r>
              <a:rPr lang="pl-PL" sz="1700" dirty="0" smtClean="0">
                <a:solidFill>
                  <a:schemeClr val="tx1"/>
                </a:solidFill>
              </a:rPr>
              <a:t>odpowiedniego </a:t>
            </a:r>
            <a:r>
              <a:rPr lang="pl-PL" sz="1700" dirty="0" smtClean="0"/>
              <a:t>załącznika </a:t>
            </a:r>
            <a:r>
              <a:rPr lang="pl-PL" sz="1700" dirty="0" smtClean="0">
                <a:solidFill>
                  <a:schemeClr val="tx1"/>
                </a:solidFill>
              </a:rPr>
              <a:t>I lub </a:t>
            </a:r>
            <a:r>
              <a:rPr lang="pl-PL" sz="1700" dirty="0">
                <a:solidFill>
                  <a:schemeClr val="tx1"/>
                </a:solidFill>
              </a:rPr>
              <a:t>II </a:t>
            </a:r>
            <a:r>
              <a:rPr lang="pl-PL" sz="1700" dirty="0" smtClean="0">
                <a:solidFill>
                  <a:schemeClr val="tx1"/>
                </a:solidFill>
              </a:rPr>
              <a:t>dyrektywy OOŚ.</a:t>
            </a:r>
          </a:p>
          <a:p>
            <a:pPr marL="271463" indent="-271463">
              <a:spcAft>
                <a:spcPts val="1200"/>
              </a:spcAft>
              <a:buClr>
                <a:srgbClr val="000000"/>
              </a:buClr>
              <a:buSzPct val="100000"/>
              <a:buFont typeface="Times New Roman" charset="0"/>
              <a:buAutoNum type="arabicPeriod" startAt="2"/>
              <a:tabLst>
                <a:tab pos="271463" algn="l"/>
              </a:tabLst>
            </a:pPr>
            <a:r>
              <a:rPr lang="pl-PL" sz="1700" b="1" dirty="0" smtClean="0"/>
              <a:t>Niezgodność zakresu przedsięwzięcia pomiędzy decyzją środowiskową a decyzją inwestycyjną m.in.  pozwoleniem na budowę.</a:t>
            </a:r>
          </a:p>
          <a:p>
            <a:pPr marL="271463" indent="-271463">
              <a:spcAft>
                <a:spcPts val="1200"/>
              </a:spcAft>
              <a:buClr>
                <a:srgbClr val="000000"/>
              </a:buClr>
              <a:buSzPct val="100000"/>
              <a:buFont typeface="Times New Roman" charset="0"/>
              <a:buAutoNum type="arabicPeriod" startAt="2"/>
              <a:tabLst>
                <a:tab pos="271463" algn="l"/>
              </a:tabLst>
            </a:pPr>
            <a:r>
              <a:rPr lang="pl-PL" sz="1700" dirty="0" smtClean="0"/>
              <a:t>Wątpliwości w zakresie oddziaływania na obszary Natura 2000.</a:t>
            </a:r>
          </a:p>
          <a:p>
            <a:pPr marL="271463" indent="-271463">
              <a:spcAft>
                <a:spcPts val="1200"/>
              </a:spcAft>
              <a:buClr>
                <a:srgbClr val="000000"/>
              </a:buClr>
              <a:buSzPct val="100000"/>
              <a:buFont typeface="Times New Roman" charset="0"/>
              <a:buAutoNum type="arabicPeriod" startAt="2"/>
              <a:tabLst>
                <a:tab pos="271463" algn="l"/>
              </a:tabLst>
            </a:pPr>
            <a:r>
              <a:rPr lang="pl-PL" sz="1700" dirty="0" smtClean="0"/>
              <a:t>Wydanie decyzji przed uprawomocnieniem postanowień w sprawie uzgodnienia warunków realizacji przedsięwzięcia.</a:t>
            </a:r>
          </a:p>
          <a:p>
            <a:pPr marL="271463" indent="-271463">
              <a:spcAft>
                <a:spcPts val="1200"/>
              </a:spcAft>
              <a:buClr>
                <a:srgbClr val="000000"/>
              </a:buClr>
              <a:buSzPct val="100000"/>
              <a:buFont typeface="Times New Roman" charset="0"/>
              <a:buAutoNum type="arabicPeriod" startAt="2"/>
              <a:tabLst>
                <a:tab pos="271463" algn="l"/>
              </a:tabLst>
            </a:pPr>
            <a:r>
              <a:rPr lang="pl-PL" b="1" dirty="0" smtClean="0">
                <a:solidFill>
                  <a:schemeClr val="tx1"/>
                </a:solidFill>
              </a:rPr>
              <a:t>Brak odniesienia w decyzji środowiskowej do </a:t>
            </a:r>
            <a:r>
              <a:rPr lang="pl-PL" b="1" dirty="0" smtClean="0"/>
              <a:t>celów </a:t>
            </a:r>
            <a:r>
              <a:rPr lang="pl-PL" b="1" dirty="0"/>
              <a:t>środowiskowych zawartych w planie gospodarowania wodami na obszarze </a:t>
            </a:r>
            <a:r>
              <a:rPr lang="pl-PL" b="1" dirty="0" smtClean="0"/>
              <a:t>dorzecza.</a:t>
            </a:r>
            <a:r>
              <a:rPr lang="pl-PL" b="1" dirty="0">
                <a:solidFill>
                  <a:schemeClr val="tx1"/>
                </a:solidFill>
              </a:rPr>
              <a:t>	</a:t>
            </a:r>
            <a:endParaRPr lang="pl-PL" b="1" dirty="0"/>
          </a:p>
          <a:p>
            <a:pPr marL="271463" indent="-271463">
              <a:spcAft>
                <a:spcPts val="1200"/>
              </a:spcAft>
              <a:buClr>
                <a:srgbClr val="000000"/>
              </a:buClr>
              <a:buSzPct val="100000"/>
              <a:buFont typeface="Times New Roman" charset="0"/>
              <a:buAutoNum type="arabicPeriod" startAt="2"/>
              <a:tabLst>
                <a:tab pos="271463" algn="l"/>
              </a:tabLst>
            </a:pPr>
            <a:r>
              <a:rPr lang="pl-PL" b="1" dirty="0" smtClean="0"/>
              <a:t>Brak uwzględnienia w decyzji zmian klimatycznych i krajobrazu.</a:t>
            </a:r>
            <a:endParaRPr lang="pl-PL" b="1" dirty="0">
              <a:solidFill>
                <a:schemeClr val="tx1"/>
              </a:solidFill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-1" y="764704"/>
            <a:ext cx="9109075" cy="86409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500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447675" algn="l"/>
              </a:tabLst>
            </a:pPr>
            <a:r>
              <a:rPr lang="pl-PL" sz="2000" b="1" dirty="0" smtClean="0"/>
              <a:t>Problemy w dokumentacji dot. kwestii środowiskowych</a:t>
            </a:r>
            <a:endParaRPr lang="pl-PL" sz="2000" b="1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67272"/>
            <a:ext cx="4032448" cy="384546"/>
          </a:xfrm>
          <a:prstGeom prst="rect">
            <a:avLst/>
          </a:prstGeom>
        </p:spPr>
      </p:pic>
      <p:pic>
        <p:nvPicPr>
          <p:cNvPr id="7" name="Obraz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65018"/>
            <a:ext cx="4176464" cy="673264"/>
          </a:xfrm>
          <a:prstGeom prst="rect">
            <a:avLst/>
          </a:prstGeom>
          <a:pattFill prst="pct10">
            <a:fgClr>
              <a:sysClr val="windowText" lastClr="000000"/>
            </a:fgClr>
            <a:bgClr>
              <a:schemeClr val="bg1"/>
            </a:bgClr>
          </a:pattFill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E93883-39B3-4905-839E-C1773884D137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197768" y="1262365"/>
            <a:ext cx="8406680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pl-PL" sz="1600" b="1" dirty="0"/>
              <a:t>Wytyczne</a:t>
            </a:r>
            <a:r>
              <a:rPr lang="pl-PL" sz="1600" dirty="0"/>
              <a:t> w zakresie </a:t>
            </a:r>
            <a:r>
              <a:rPr lang="pl-PL" sz="1600" dirty="0" smtClean="0"/>
              <a:t>dokumentowania </a:t>
            </a:r>
            <a:r>
              <a:rPr lang="pl-PL" sz="1600" dirty="0"/>
              <a:t>postępowania w sprawie oceny </a:t>
            </a:r>
            <a:r>
              <a:rPr lang="pl-PL" sz="1600" dirty="0" smtClean="0"/>
              <a:t>oddziaływania </a:t>
            </a:r>
            <a:r>
              <a:rPr lang="pl-PL" sz="1600" dirty="0"/>
              <a:t>na środowisko dla przedsięwzięć współfinansowanych z krajowych </a:t>
            </a:r>
            <a:r>
              <a:rPr lang="pl-PL" sz="1600" dirty="0" smtClean="0"/>
              <a:t>lub regionalnych </a:t>
            </a:r>
            <a:r>
              <a:rPr lang="pl-PL" sz="1600" dirty="0"/>
              <a:t>programów </a:t>
            </a:r>
            <a:r>
              <a:rPr lang="pl-PL" sz="1600" dirty="0" smtClean="0"/>
              <a:t>operacyjnych; </a:t>
            </a:r>
            <a:r>
              <a:rPr lang="pl-PL" sz="1600" b="1" dirty="0" smtClean="0">
                <a:solidFill>
                  <a:srgbClr val="FF0000"/>
                </a:solidFill>
              </a:rPr>
              <a:t>Wytyczne OOŚ</a:t>
            </a:r>
            <a:endParaRPr lang="pl-PL" sz="1600" b="1" dirty="0">
              <a:solidFill>
                <a:srgbClr val="FF0000"/>
              </a:solidFill>
            </a:endParaRPr>
          </a:p>
          <a:p>
            <a:pPr marL="285750" indent="-28575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endParaRPr lang="pl-PL" sz="1600" b="1" dirty="0" smtClean="0"/>
          </a:p>
          <a:p>
            <a:pPr marL="285750" indent="-28575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pl-PL" sz="1600" b="1" dirty="0" smtClean="0"/>
              <a:t>Dyrektywa Rady nr 2011/92/UE  </a:t>
            </a:r>
            <a:r>
              <a:rPr lang="pl-PL" sz="1600" dirty="0" smtClean="0"/>
              <a:t>z dnia 13 grudnia 2011 r. w sprawie oceny skutków wywieranych przez niektóre przedsięwzięcia publiczne i prywatne na środowisko</a:t>
            </a:r>
          </a:p>
          <a:p>
            <a:pPr marL="266700">
              <a:spcAft>
                <a:spcPts val="1200"/>
              </a:spcAft>
              <a:buClr>
                <a:schemeClr val="accent6">
                  <a:lumMod val="50000"/>
                </a:schemeClr>
              </a:buClr>
            </a:pPr>
            <a:r>
              <a:rPr lang="pl-PL" sz="1600" dirty="0" smtClean="0"/>
              <a:t>(Dyrektywa OOŚ) wraz ze zmianą z </a:t>
            </a:r>
            <a:r>
              <a:rPr lang="pl-PL" sz="1600" dirty="0"/>
              <a:t>16 kwietnia 2014 r.</a:t>
            </a:r>
            <a:r>
              <a:rPr lang="pl-PL" sz="1600" dirty="0" smtClean="0"/>
              <a:t>;  </a:t>
            </a:r>
            <a:r>
              <a:rPr lang="pl-PL" sz="1600" b="1" dirty="0" smtClean="0">
                <a:solidFill>
                  <a:srgbClr val="FF0000"/>
                </a:solidFill>
              </a:rPr>
              <a:t>Dyrektywa OOŚ </a:t>
            </a:r>
            <a:endParaRPr lang="pl-PL" sz="1600" dirty="0" smtClean="0">
              <a:solidFill>
                <a:srgbClr val="FF0000"/>
              </a:solidFill>
            </a:endParaRPr>
          </a:p>
          <a:p>
            <a:pPr marL="285750" indent="-285750">
              <a:spcAft>
                <a:spcPts val="1200"/>
              </a:spcAft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pl-PL" sz="1600" b="1" dirty="0" smtClean="0"/>
              <a:t>Dyrektywa Rady nr 92/43/EWG</a:t>
            </a:r>
            <a:r>
              <a:rPr lang="pl-PL" sz="1600" dirty="0" smtClean="0"/>
              <a:t> z dnia 21 maja 1992r. w sprawie ochrony siedlisk przyrodniczych oraz dzikiej fauny i flory; </a:t>
            </a:r>
          </a:p>
          <a:p>
            <a:pPr marL="285750" indent="-28575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pl-PL" sz="1600" b="1" dirty="0" smtClean="0"/>
              <a:t>Dyrektywa Rady nr 2009/147/WE  </a:t>
            </a:r>
            <a:r>
              <a:rPr lang="pl-PL" sz="1600" dirty="0" smtClean="0"/>
              <a:t>z dnia 30 listopada 2009 r.  w sprawie ochrony dzikiego ptactwa;</a:t>
            </a:r>
          </a:p>
          <a:p>
            <a:pPr marL="285750" indent="-28575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endParaRPr lang="pl-PL" sz="1600" dirty="0" smtClean="0"/>
          </a:p>
          <a:p>
            <a:pPr marL="285750" indent="-285750">
              <a:spcAft>
                <a:spcPts val="1200"/>
              </a:spcAft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pl-PL" sz="1600" b="1" dirty="0" smtClean="0"/>
              <a:t>Ustawa</a:t>
            </a:r>
            <a:r>
              <a:rPr lang="pl-PL" sz="1600" dirty="0" smtClean="0"/>
              <a:t> z dnia 3 października 2008r. o udostępnianiu informacji o środowisku </a:t>
            </a:r>
            <a:br>
              <a:rPr lang="pl-PL" sz="1600" dirty="0" smtClean="0"/>
            </a:br>
            <a:r>
              <a:rPr lang="pl-PL" sz="1600" dirty="0" smtClean="0"/>
              <a:t>i jego ochronie, udziale społeczeństwa w ochronie środowiska oraz o ocenach oddziaływania na środowiska (Ustawa OOŚ);  </a:t>
            </a:r>
            <a:r>
              <a:rPr lang="pl-PL" sz="1600" b="1" dirty="0" smtClean="0">
                <a:solidFill>
                  <a:srgbClr val="FF0000"/>
                </a:solidFill>
              </a:rPr>
              <a:t>Ustawa OOŚ</a:t>
            </a:r>
            <a:endParaRPr lang="pl-PL" sz="1600" dirty="0" smtClean="0">
              <a:solidFill>
                <a:srgbClr val="FF0000"/>
              </a:solidFill>
            </a:endParaRPr>
          </a:p>
          <a:p>
            <a:pPr marL="285750" indent="-285750">
              <a:spcAft>
                <a:spcPts val="1200"/>
              </a:spcAft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pl-PL" sz="1600" b="1" dirty="0" smtClean="0"/>
              <a:t>Rozporządzenie</a:t>
            </a:r>
            <a:r>
              <a:rPr lang="pl-PL" sz="1600" dirty="0" smtClean="0"/>
              <a:t> Rady Ministrów z dnia 9 listopada 2010r.  w sprawie przedsięwzięć mogących znacząco oddziaływać na środowisko. </a:t>
            </a:r>
            <a:r>
              <a:rPr lang="pl-PL" sz="1600" b="1" dirty="0" smtClean="0">
                <a:solidFill>
                  <a:srgbClr val="FF0000"/>
                </a:solidFill>
              </a:rPr>
              <a:t>Rozporządzenie OOŚ</a:t>
            </a:r>
            <a:endParaRPr lang="pl-PL" sz="1600" b="1" dirty="0">
              <a:solidFill>
                <a:srgbClr val="FF0000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67272"/>
            <a:ext cx="4032448" cy="384546"/>
          </a:xfrm>
          <a:prstGeom prst="rect">
            <a:avLst/>
          </a:prstGeom>
        </p:spPr>
      </p:pic>
      <p:pic>
        <p:nvPicPr>
          <p:cNvPr id="5" name="Obraz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65018"/>
            <a:ext cx="4176464" cy="673264"/>
          </a:xfrm>
          <a:prstGeom prst="rect">
            <a:avLst/>
          </a:prstGeom>
          <a:pattFill prst="pct10">
            <a:fgClr>
              <a:sysClr val="windowText" lastClr="000000"/>
            </a:fgClr>
            <a:bgClr>
              <a:schemeClr val="bg1"/>
            </a:bgClr>
          </a:pattFill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8E93883-39B3-4905-839E-C1773884D137}" type="slidenum">
              <a:rPr lang="pl-PL" smtClean="0"/>
              <a:pPr/>
              <a:t>20</a:t>
            </a:fld>
            <a:endParaRPr lang="pl-PL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395536" y="1970251"/>
            <a:ext cx="8496944" cy="523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000000"/>
              </a:buClr>
              <a:buSzPct val="100000"/>
              <a:buFont typeface="+mj-lt"/>
              <a:buAutoNum type="arabicPeriod" startAt="9"/>
              <a:tabLst>
                <a:tab pos="271463" algn="l"/>
              </a:tabLst>
            </a:pPr>
            <a:r>
              <a:rPr lang="pl-PL" sz="1700" dirty="0" smtClean="0"/>
              <a:t>Brak wariantowania przedsięwzięcia albo wariantowanie ograniczone do kryterium lokalizacji (przebiegu inwestycji liniowej).</a:t>
            </a:r>
          </a:p>
          <a:p>
            <a:pPr marL="342900" indent="-342900">
              <a:spcAft>
                <a:spcPts val="1200"/>
              </a:spcAft>
              <a:buClr>
                <a:srgbClr val="000000"/>
              </a:buClr>
              <a:buSzPct val="100000"/>
              <a:buFont typeface="+mj-lt"/>
              <a:buAutoNum type="arabicPeriod" startAt="9"/>
              <a:tabLst>
                <a:tab pos="271463" algn="l"/>
              </a:tabLst>
            </a:pPr>
            <a:r>
              <a:rPr lang="pl-PL" sz="1700" dirty="0" smtClean="0"/>
              <a:t>Słaba jakość wniosków/kart informacyjnych przedsięwzięcia w efekcie powodują wydawanie słabych decyzji środowiskowych.</a:t>
            </a:r>
          </a:p>
          <a:p>
            <a:pPr marL="342900" indent="-342900">
              <a:spcAft>
                <a:spcPts val="1200"/>
              </a:spcAft>
              <a:buClr>
                <a:srgbClr val="000000"/>
              </a:buClr>
              <a:buSzPct val="100000"/>
              <a:buFont typeface="+mj-lt"/>
              <a:buAutoNum type="arabicPeriod" startAt="9"/>
              <a:tabLst>
                <a:tab pos="271463" algn="l"/>
              </a:tabLst>
            </a:pPr>
            <a:r>
              <a:rPr lang="pl-PL" sz="1700" dirty="0" smtClean="0"/>
              <a:t>Prowadzenie konsultacji społecznych przed otrzymaniem od Wnioskodawcy raportu OOŚ (uzupełnianie raportu bez poddawania go konsultacją społ.).</a:t>
            </a:r>
          </a:p>
          <a:p>
            <a:pPr marL="342900" indent="-342900">
              <a:spcAft>
                <a:spcPts val="1200"/>
              </a:spcAft>
              <a:buClr>
                <a:srgbClr val="000000"/>
              </a:buClr>
              <a:buSzPct val="100000"/>
              <a:buFont typeface="+mj-lt"/>
              <a:buAutoNum type="arabicPeriod" startAt="9"/>
              <a:tabLst>
                <a:tab pos="271463" algn="l"/>
              </a:tabLst>
            </a:pPr>
            <a:r>
              <a:rPr lang="pl-PL" sz="1700" dirty="0" smtClean="0"/>
              <a:t>Decyzje środowiskowe nie zawierają wymagań ochrony środowiska koniecznych do uwzględnienia w projekcie budowlanym. W treści decyzji organy nie wpisują warunków realizacji przedsięwzięcia w fazie realizacji i eksploatacji, lecz używają ogólnych stwierdzeń, np. ścieki odprowadzać zgodnie z przepisami prawa wodnego. </a:t>
            </a:r>
          </a:p>
          <a:p>
            <a:pPr marL="342900" indent="-342900">
              <a:spcAft>
                <a:spcPts val="1200"/>
              </a:spcAft>
              <a:buClr>
                <a:srgbClr val="000000"/>
              </a:buClr>
              <a:buSzPct val="100000"/>
              <a:buFont typeface="+mj-lt"/>
              <a:buAutoNum type="arabicPeriod" startAt="9"/>
              <a:tabLst>
                <a:tab pos="271463" algn="l"/>
              </a:tabLst>
            </a:pPr>
            <a:r>
              <a:rPr lang="pl-PL" sz="1700" dirty="0" smtClean="0"/>
              <a:t>Brak upublicznienia informacji o wydanej decyzji środowiskowej i budowlanej (jeśli była przeprowadzane ponowne postępowanie OOŚ). </a:t>
            </a:r>
          </a:p>
          <a:p>
            <a:endParaRPr lang="pl-PL" sz="1700" b="1" dirty="0" smtClean="0"/>
          </a:p>
          <a:p>
            <a:pPr marL="271463" indent="-271463">
              <a:spcAft>
                <a:spcPts val="1200"/>
              </a:spcAft>
              <a:buClr>
                <a:srgbClr val="000000"/>
              </a:buClr>
              <a:buSzPct val="100000"/>
              <a:tabLst>
                <a:tab pos="271463" algn="l"/>
              </a:tabLst>
            </a:pPr>
            <a:endParaRPr lang="pl-PL" sz="1700" b="1" dirty="0" smtClean="0"/>
          </a:p>
          <a:p>
            <a:pPr>
              <a:buClr>
                <a:srgbClr val="000000"/>
              </a:buClr>
              <a:buSzPct val="100000"/>
              <a:buFont typeface="Times New Roman" charset="0"/>
              <a:buAutoNum type="arabicPeriod" startAt="2"/>
              <a:tabLst>
                <a:tab pos="447675" algn="l"/>
              </a:tabLst>
            </a:pPr>
            <a:endParaRPr lang="pl-PL" b="1" dirty="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charset="0"/>
              <a:buNone/>
              <a:tabLst>
                <a:tab pos="447675" algn="l"/>
              </a:tabLst>
            </a:pPr>
            <a:r>
              <a:rPr lang="pl-PL" b="1" dirty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-1" y="764704"/>
            <a:ext cx="9109075" cy="86409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500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447675" algn="l"/>
              </a:tabLst>
            </a:pPr>
            <a:r>
              <a:rPr lang="pl-PL" sz="2000" b="1" dirty="0" smtClean="0"/>
              <a:t>Problemy w dokumentacji dot. kwestii środowiskowych</a:t>
            </a:r>
            <a:endParaRPr lang="pl-PL" sz="20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67272"/>
            <a:ext cx="4032448" cy="384546"/>
          </a:xfrm>
          <a:prstGeom prst="rect">
            <a:avLst/>
          </a:prstGeom>
        </p:spPr>
      </p:pic>
      <p:pic>
        <p:nvPicPr>
          <p:cNvPr id="8" name="Obraz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65018"/>
            <a:ext cx="4176464" cy="673264"/>
          </a:xfrm>
          <a:prstGeom prst="rect">
            <a:avLst/>
          </a:prstGeom>
          <a:pattFill prst="pct10">
            <a:fgClr>
              <a:sysClr val="windowText" lastClr="000000"/>
            </a:fgClr>
            <a:bgClr>
              <a:schemeClr val="bg1"/>
            </a:bgClr>
          </a:pattFill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2051720" y="1484784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l-PL" sz="1400" dirty="0"/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683568" y="1196752"/>
            <a:ext cx="8280400" cy="3638305"/>
          </a:xfrm>
          <a:prstGeom prst="rect">
            <a:avLst/>
          </a:prstGeom>
          <a:noFill/>
          <a:ln w="36000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114000"/>
              </a:lnSpc>
            </a:pPr>
            <a:endParaRPr lang="pl-PL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14000"/>
              </a:lnSpc>
            </a:pPr>
            <a:endParaRPr lang="pl-PL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14000"/>
              </a:lnSpc>
            </a:pPr>
            <a:endParaRPr lang="pl-PL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14000"/>
              </a:lnSpc>
            </a:pP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INSTYTUCJA 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POŚREDNICZĄCA AGLOMERACJI WAŁBRZYSKIEJ</a:t>
            </a:r>
            <a:r>
              <a:rPr lang="pl-PL" sz="2000" b="1" dirty="0"/>
              <a:t/>
            </a:r>
            <a:br>
              <a:rPr lang="pl-PL" sz="2000" b="1" dirty="0"/>
            </a:br>
            <a:r>
              <a:rPr lang="pl-PL" sz="2000" dirty="0"/>
              <a:t>ul. Słowackiego 23A, 58-300 Wałbrzych</a:t>
            </a:r>
          </a:p>
          <a:p>
            <a:pPr algn="ctr">
              <a:lnSpc>
                <a:spcPct val="114000"/>
              </a:lnSpc>
            </a:pPr>
            <a:r>
              <a:rPr lang="pl-PL" sz="2000" dirty="0"/>
              <a:t>tel. 74 84 74 150</a:t>
            </a:r>
            <a:br>
              <a:rPr lang="pl-PL" sz="2000" dirty="0"/>
            </a:br>
            <a:r>
              <a:rPr lang="pl-PL" sz="2000" dirty="0">
                <a:hlinkClick r:id="rId3"/>
              </a:rPr>
              <a:t>ipaw@ipaw.walbrzych.eu</a:t>
            </a:r>
            <a:r>
              <a:rPr lang="pl-PL" sz="2000" dirty="0"/>
              <a:t>   </a:t>
            </a:r>
            <a:r>
              <a:rPr lang="pl-PL" sz="2000" dirty="0">
                <a:hlinkClick r:id="rId4"/>
              </a:rPr>
              <a:t>www.ipaw.walbrzych.eu</a:t>
            </a:r>
            <a:r>
              <a:rPr lang="pl-PL" sz="2000" dirty="0"/>
              <a:t> </a:t>
            </a:r>
          </a:p>
          <a:p>
            <a:pPr algn="ctr">
              <a:lnSpc>
                <a:spcPct val="114000"/>
              </a:lnSpc>
            </a:pPr>
            <a:endParaRPr lang="pl-PL" sz="1200" dirty="0" smtClean="0"/>
          </a:p>
          <a:p>
            <a:pPr algn="ctr">
              <a:lnSpc>
                <a:spcPct val="114000"/>
              </a:lnSpc>
            </a:pPr>
            <a:endParaRPr lang="pl-PL" sz="1200" dirty="0"/>
          </a:p>
          <a:p>
            <a:pPr algn="ctr">
              <a:lnSpc>
                <a:spcPct val="114000"/>
              </a:lnSpc>
            </a:pPr>
            <a:endParaRPr lang="pl-PL" sz="1200" dirty="0"/>
          </a:p>
          <a:p>
            <a:pPr algn="ctr">
              <a:lnSpc>
                <a:spcPct val="114000"/>
              </a:lnSpc>
            </a:pPr>
            <a:endParaRPr lang="pl-PL" sz="1200" dirty="0"/>
          </a:p>
          <a:p>
            <a:pPr algn="ctr">
              <a:lnSpc>
                <a:spcPct val="114000"/>
              </a:lnSpc>
            </a:pPr>
            <a:r>
              <a:rPr lang="pl-PL" sz="2600" i="1" dirty="0"/>
              <a:t>Dziękuję za uwagę.</a:t>
            </a:r>
          </a:p>
        </p:txBody>
      </p:sp>
      <p:sp>
        <p:nvSpPr>
          <p:cNvPr id="6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8E93883-39B3-4905-839E-C1773884D137}" type="slidenum">
              <a:rPr lang="pl-PL" smtClean="0"/>
              <a:pPr/>
              <a:t>21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67272"/>
            <a:ext cx="4032448" cy="384546"/>
          </a:xfrm>
          <a:prstGeom prst="rect">
            <a:avLst/>
          </a:prstGeom>
        </p:spPr>
      </p:pic>
      <p:pic>
        <p:nvPicPr>
          <p:cNvPr id="7" name="Obraz 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65018"/>
            <a:ext cx="4176464" cy="673264"/>
          </a:xfrm>
          <a:prstGeom prst="rect">
            <a:avLst/>
          </a:prstGeom>
          <a:pattFill prst="pct10">
            <a:fgClr>
              <a:sysClr val="windowText" lastClr="000000"/>
            </a:fgClr>
            <a:bgClr>
              <a:schemeClr val="bg1"/>
            </a:bgClr>
          </a:pattFill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rostokąt 21"/>
          <p:cNvSpPr/>
          <p:nvPr/>
        </p:nvSpPr>
        <p:spPr>
          <a:xfrm>
            <a:off x="35496" y="476672"/>
            <a:ext cx="5400600" cy="461665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dirty="0" smtClean="0">
                <a:solidFill>
                  <a:schemeClr val="accent6">
                    <a:lumMod val="50000"/>
                  </a:schemeClr>
                </a:solidFill>
              </a:rPr>
              <a:t>www.funduszeeuropejskie.gov.pl </a:t>
            </a:r>
            <a:endParaRPr lang="pl-PL" sz="2400" b="1" dirty="0">
              <a:solidFill>
                <a:srgbClr val="FFC000"/>
              </a:solidFill>
            </a:endParaRPr>
          </a:p>
        </p:txBody>
      </p:sp>
      <p:sp>
        <p:nvSpPr>
          <p:cNvPr id="9" name="Symbol zastępczy numeru slajdu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E93883-39B3-4905-839E-C1773884D137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Prostokąt zaokrąglony 10"/>
          <p:cNvSpPr/>
          <p:nvPr/>
        </p:nvSpPr>
        <p:spPr>
          <a:xfrm>
            <a:off x="3203848" y="980728"/>
            <a:ext cx="1584176" cy="792088"/>
          </a:xfrm>
          <a:prstGeom prst="round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957611"/>
            <a:ext cx="6288360" cy="5636389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67272"/>
            <a:ext cx="4032448" cy="384546"/>
          </a:xfrm>
          <a:prstGeom prst="rect">
            <a:avLst/>
          </a:prstGeom>
        </p:spPr>
      </p:pic>
      <p:pic>
        <p:nvPicPr>
          <p:cNvPr id="8" name="Obraz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65018"/>
            <a:ext cx="4176464" cy="673264"/>
          </a:xfrm>
          <a:prstGeom prst="rect">
            <a:avLst/>
          </a:prstGeom>
          <a:pattFill prst="pct10">
            <a:fgClr>
              <a:sysClr val="windowText" lastClr="000000"/>
            </a:fgClr>
            <a:bgClr>
              <a:schemeClr val="bg1"/>
            </a:bgClr>
          </a:pattFill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2000232" y="90665"/>
            <a:ext cx="5308072" cy="313999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400" b="1" dirty="0">
              <a:solidFill>
                <a:srgbClr val="FFC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" pitchFamily="34" charset="0"/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971600" y="1916832"/>
            <a:ext cx="5544616" cy="388843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pl-PL" b="1" dirty="0" smtClean="0"/>
          </a:p>
        </p:txBody>
      </p:sp>
      <p:sp>
        <p:nvSpPr>
          <p:cNvPr id="21" name="Prostokąt 20"/>
          <p:cNvSpPr/>
          <p:nvPr/>
        </p:nvSpPr>
        <p:spPr>
          <a:xfrm>
            <a:off x="323528" y="1484784"/>
            <a:ext cx="828092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000" b="1" u="sng" dirty="0" smtClean="0"/>
          </a:p>
          <a:p>
            <a:pPr algn="ctr"/>
            <a:r>
              <a:rPr lang="pl-PL" sz="2000" b="1" dirty="0" smtClean="0"/>
              <a:t>Zasada pierwszeństwa prawa wspólnotowego </a:t>
            </a:r>
          </a:p>
          <a:p>
            <a:pPr algn="ctr"/>
            <a:r>
              <a:rPr lang="pl-PL" sz="2000" dirty="0" smtClean="0"/>
              <a:t>oraz  uwzględnienie obowiązku prowspólnotowej wykładni przepisów prawa krajowego.</a:t>
            </a:r>
            <a:br>
              <a:rPr lang="pl-PL" sz="2000" dirty="0" smtClean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Beneficjenci w związku z finansowaniem przedsięwzięć </a:t>
            </a:r>
          </a:p>
          <a:p>
            <a:pPr algn="ctr"/>
            <a:r>
              <a:rPr lang="pl-PL" sz="2000" dirty="0" smtClean="0"/>
              <a:t>ze środków pochodzących z budżetu Wspólnoty Europejskiej muszą </a:t>
            </a:r>
          </a:p>
          <a:p>
            <a:pPr algn="ctr"/>
            <a:r>
              <a:rPr lang="pl-PL" sz="2000" u="sng" dirty="0" smtClean="0"/>
              <a:t>wskazać przeprowadzenie postępowania OOŚ</a:t>
            </a:r>
            <a:r>
              <a:rPr lang="pl-PL" sz="2000" dirty="0" smtClean="0"/>
              <a:t> </a:t>
            </a:r>
          </a:p>
          <a:p>
            <a:pPr algn="ctr"/>
            <a:r>
              <a:rPr lang="pl-PL" sz="2000" dirty="0" smtClean="0"/>
              <a:t>przez właściwe organy z uwzględnieniem  w/</a:t>
            </a:r>
            <a:r>
              <a:rPr lang="pl-PL" sz="2000" dirty="0" err="1" smtClean="0"/>
              <a:t>w</a:t>
            </a:r>
            <a:r>
              <a:rPr lang="pl-PL" sz="2000" dirty="0" smtClean="0"/>
              <a:t> zasad.</a:t>
            </a:r>
          </a:p>
          <a:p>
            <a:pPr algn="ctr"/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</p:txBody>
      </p:sp>
      <p:sp>
        <p:nvSpPr>
          <p:cNvPr id="10" name="Symbol zastępczy numeru slajdu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E93883-39B3-4905-839E-C1773884D137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8" name="Picture 4" descr="http://img.projektoskop.pl/paragra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072" y="4393371"/>
            <a:ext cx="19050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67272"/>
            <a:ext cx="4032448" cy="384546"/>
          </a:xfrm>
          <a:prstGeom prst="rect">
            <a:avLst/>
          </a:prstGeom>
        </p:spPr>
      </p:pic>
      <p:pic>
        <p:nvPicPr>
          <p:cNvPr id="9" name="Obraz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65018"/>
            <a:ext cx="4176464" cy="673264"/>
          </a:xfrm>
          <a:prstGeom prst="rect">
            <a:avLst/>
          </a:prstGeom>
          <a:pattFill prst="pct10">
            <a:fgClr>
              <a:sysClr val="windowText" lastClr="000000"/>
            </a:fgClr>
            <a:bgClr>
              <a:schemeClr val="bg1"/>
            </a:bgClr>
          </a:pattFill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2000232" y="90665"/>
            <a:ext cx="5308072" cy="313999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400" b="1" dirty="0">
              <a:solidFill>
                <a:srgbClr val="FFC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" pitchFamily="34" charset="0"/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971600" y="1916832"/>
            <a:ext cx="5544616" cy="388843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pl-PL" b="1" dirty="0" smtClean="0"/>
          </a:p>
        </p:txBody>
      </p:sp>
      <p:sp>
        <p:nvSpPr>
          <p:cNvPr id="21" name="Prostokąt 20"/>
          <p:cNvSpPr/>
          <p:nvPr/>
        </p:nvSpPr>
        <p:spPr>
          <a:xfrm>
            <a:off x="323528" y="1701963"/>
            <a:ext cx="8280920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000" b="1" u="sng" dirty="0" smtClean="0"/>
          </a:p>
          <a:p>
            <a:pPr marL="742950" lvl="1" indent="-28575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l-PL" dirty="0"/>
              <a:t>Oświadczenie do wniosku o dofinansowanie w ramach RPO WD 2014-2020 „Analiza oddziaływania na środowisko, z uwzględnieniem potrzeb dotyczących przystosowania się do zmiany klimatu i łagodzenia zmiany klimatu, a także odporności na klęski żywiołowe”</a:t>
            </a:r>
          </a:p>
          <a:p>
            <a:pPr marL="742950" lvl="1" indent="-28575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l-PL" dirty="0"/>
              <a:t>Deklaracja organu odpowiedzialnego za monitorowanie obszarów Natura 2000</a:t>
            </a:r>
          </a:p>
          <a:p>
            <a:pPr marL="742950" lvl="1" indent="-28575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l-PL" dirty="0"/>
              <a:t>Deklaracja właściwego organu odpowiedzialnego za gospodarkę wodną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</p:txBody>
      </p:sp>
      <p:sp>
        <p:nvSpPr>
          <p:cNvPr id="10" name="Symbol zastępczy numeru slajdu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E93883-39B3-4905-839E-C1773884D137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907704" y="764704"/>
            <a:ext cx="4896544" cy="122413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charset="0"/>
                <a:ea typeface="+mj-ea"/>
                <a:cs typeface="+mj-cs"/>
              </a:rPr>
              <a:t>Załączniki do wniosku o dofinansowanie</a:t>
            </a: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charset="0"/>
                <a:ea typeface="+mj-ea"/>
                <a:cs typeface="+mj-cs"/>
              </a:rPr>
              <a:t/>
            </a:r>
            <a:b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charset="0"/>
                <a:ea typeface="+mj-ea"/>
                <a:cs typeface="+mj-cs"/>
              </a:rPr>
            </a:br>
            <a:endParaRPr kumimoji="0" lang="pl-PL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libri" charset="0"/>
              <a:ea typeface="+mj-ea"/>
              <a:cs typeface="+mj-cs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67272"/>
            <a:ext cx="4032448" cy="384546"/>
          </a:xfrm>
          <a:prstGeom prst="rect">
            <a:avLst/>
          </a:prstGeom>
        </p:spPr>
      </p:pic>
      <p:pic>
        <p:nvPicPr>
          <p:cNvPr id="9" name="Obraz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65018"/>
            <a:ext cx="4176464" cy="673264"/>
          </a:xfrm>
          <a:prstGeom prst="rect">
            <a:avLst/>
          </a:prstGeom>
          <a:pattFill prst="pct10">
            <a:fgClr>
              <a:sysClr val="windowText" lastClr="000000"/>
            </a:fgClr>
            <a:bgClr>
              <a:schemeClr val="bg1"/>
            </a:bgClr>
          </a:pattFill>
        </p:spPr>
      </p:pic>
    </p:spTree>
    <p:extLst>
      <p:ext uri="{BB962C8B-B14F-4D97-AF65-F5344CB8AC3E}">
        <p14:creationId xmlns:p14="http://schemas.microsoft.com/office/powerpoint/2010/main" val="8433585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2000232" y="90665"/>
            <a:ext cx="5308072" cy="313999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400" b="1" dirty="0">
              <a:solidFill>
                <a:srgbClr val="FFC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" pitchFamily="34" charset="0"/>
            </a:endParaRPr>
          </a:p>
        </p:txBody>
      </p:sp>
      <p:sp>
        <p:nvSpPr>
          <p:cNvPr id="21" name="Prostokąt 20"/>
          <p:cNvSpPr/>
          <p:nvPr/>
        </p:nvSpPr>
        <p:spPr>
          <a:xfrm>
            <a:off x="323528" y="2125012"/>
            <a:ext cx="8280920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lvl="1" algn="ctr">
              <a:spcAft>
                <a:spcPts val="1800"/>
              </a:spcAft>
            </a:pPr>
            <a:endParaRPr lang="pl-PL" b="1" dirty="0"/>
          </a:p>
          <a:p>
            <a:pPr marL="719138"/>
            <a:r>
              <a:rPr lang="pl-PL" b="1" dirty="0" smtClean="0"/>
              <a:t>PRZEDSIĘWZIĘCIE</a:t>
            </a:r>
            <a:r>
              <a:rPr lang="pl-PL" dirty="0" smtClean="0"/>
              <a:t> </a:t>
            </a:r>
            <a:r>
              <a:rPr lang="pl-PL" sz="1600" dirty="0" smtClean="0"/>
              <a:t>- zamierzenie </a:t>
            </a:r>
            <a:r>
              <a:rPr lang="pl-PL" sz="1600" dirty="0"/>
              <a:t>budowlane lub inna ingerencja w środowisko polegająca na przekształceniu lub zmianie sposobu wykorzystania terenu, w tym również na wydobywaniu kopalin. </a:t>
            </a:r>
            <a:r>
              <a:rPr lang="pl-PL" sz="1600" dirty="0" smtClean="0"/>
              <a:t> Przedsięwzięcia </a:t>
            </a:r>
            <a:r>
              <a:rPr lang="pl-PL" sz="1600" dirty="0"/>
              <a:t>powiązane technologicznie kwalifikuje się jako jedno przedsięwzięcie, także jeżeli są one realizowane przez różne podmioty.</a:t>
            </a:r>
          </a:p>
          <a:p>
            <a:pPr marL="719138"/>
            <a:endParaRPr lang="pl-PL" sz="1400" dirty="0" smtClean="0"/>
          </a:p>
          <a:p>
            <a:pPr marL="719138"/>
            <a:r>
              <a:rPr lang="pl-PL" sz="1400" dirty="0" smtClean="0"/>
              <a:t>(ustawa </a:t>
            </a:r>
            <a:r>
              <a:rPr lang="pl-PL" sz="1400" dirty="0"/>
              <a:t>z dnia 3 października 2008 r.  o udostępnianiu informacji o środowisku i jego ochronie, udziale społeczeństwa w ochronie środowiska oraz o ocenach oddziaływania na </a:t>
            </a:r>
            <a:r>
              <a:rPr lang="pl-PL" sz="1400" dirty="0" smtClean="0"/>
              <a:t>środowisko)</a:t>
            </a:r>
          </a:p>
          <a:p>
            <a:endParaRPr lang="pl-PL" dirty="0" smtClean="0"/>
          </a:p>
          <a:p>
            <a:endParaRPr lang="pl-PL" dirty="0" smtClean="0"/>
          </a:p>
        </p:txBody>
      </p:sp>
      <p:sp>
        <p:nvSpPr>
          <p:cNvPr id="10" name="Symbol zastępczy numeru slajdu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E93883-39B3-4905-839E-C1773884D137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907704" y="764704"/>
            <a:ext cx="4896544" cy="122413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charset="0"/>
                <a:ea typeface="+mj-ea"/>
                <a:cs typeface="+mj-cs"/>
              </a:rPr>
              <a:t>Załączniki do wniosku o dofinansowanie</a:t>
            </a: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charset="0"/>
                <a:ea typeface="+mj-ea"/>
                <a:cs typeface="+mj-cs"/>
              </a:rPr>
              <a:t/>
            </a:r>
            <a:b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charset="0"/>
                <a:ea typeface="+mj-ea"/>
                <a:cs typeface="+mj-cs"/>
              </a:rPr>
            </a:br>
            <a:endParaRPr kumimoji="0" lang="pl-PL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libri" charset="0"/>
              <a:ea typeface="+mj-ea"/>
              <a:cs typeface="+mj-cs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67272"/>
            <a:ext cx="4032448" cy="384546"/>
          </a:xfrm>
          <a:prstGeom prst="rect">
            <a:avLst/>
          </a:prstGeom>
        </p:spPr>
      </p:pic>
      <p:pic>
        <p:nvPicPr>
          <p:cNvPr id="9" name="Obraz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65018"/>
            <a:ext cx="4176464" cy="673264"/>
          </a:xfrm>
          <a:prstGeom prst="rect">
            <a:avLst/>
          </a:prstGeom>
          <a:pattFill prst="pct10">
            <a:fgClr>
              <a:sysClr val="windowText" lastClr="000000"/>
            </a:fgClr>
            <a:bgClr>
              <a:schemeClr val="bg1"/>
            </a:bgClr>
          </a:pattFill>
        </p:spPr>
      </p:pic>
    </p:spTree>
    <p:extLst>
      <p:ext uri="{BB962C8B-B14F-4D97-AF65-F5344CB8AC3E}">
        <p14:creationId xmlns:p14="http://schemas.microsoft.com/office/powerpoint/2010/main" val="38254813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23528" y="1594700"/>
            <a:ext cx="8496944" cy="47866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u="sng" dirty="0" smtClean="0"/>
              <a:t>Kryteria </a:t>
            </a:r>
            <a:r>
              <a:rPr lang="pl-PL" u="sng" dirty="0"/>
              <a:t>wyboru </a:t>
            </a:r>
            <a:r>
              <a:rPr lang="pl-PL" u="sng" dirty="0" smtClean="0"/>
              <a:t>projektów w </a:t>
            </a:r>
            <a:r>
              <a:rPr lang="pl-PL" u="sng" dirty="0"/>
              <a:t>ramach </a:t>
            </a:r>
            <a:r>
              <a:rPr lang="pl-PL" u="sng" dirty="0" smtClean="0"/>
              <a:t>RPO WD 2014-2020</a:t>
            </a:r>
          </a:p>
          <a:p>
            <a:pPr marL="285750" indent="-285750"/>
            <a:endParaRPr lang="pl-PL" u="sng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pl-PL" b="1" dirty="0" smtClean="0"/>
              <a:t>Kryterium 3. </a:t>
            </a:r>
            <a:r>
              <a:rPr lang="pl-PL" b="1" dirty="0"/>
              <a:t>Poprawność wypełnienia złożonego wniosku </a:t>
            </a:r>
            <a:r>
              <a:rPr lang="pl-PL" b="1" dirty="0" smtClean="0"/>
              <a:t> </a:t>
            </a:r>
          </a:p>
          <a:p>
            <a:pPr marL="266700"/>
            <a:r>
              <a:rPr lang="pl-PL" sz="1400" dirty="0" smtClean="0"/>
              <a:t>W </a:t>
            </a:r>
            <a:r>
              <a:rPr lang="pl-PL" sz="1400" dirty="0"/>
              <a:t>ramach </a:t>
            </a:r>
            <a:r>
              <a:rPr lang="pl-PL" sz="1400" dirty="0" smtClean="0"/>
              <a:t>kryterium </a:t>
            </a:r>
            <a:r>
              <a:rPr lang="pl-PL" sz="1400" dirty="0"/>
              <a:t>weryfikowane jest, czy wszystkie pola we wniosku o dofinansowanie zostały wypełnione zgodnie z instrukcją wypełnienia wniosku </a:t>
            </a:r>
            <a:r>
              <a:rPr lang="pl-PL" sz="1400" dirty="0" smtClean="0"/>
              <a:t>o </a:t>
            </a:r>
            <a:r>
              <a:rPr lang="pl-PL" sz="1400" dirty="0"/>
              <a:t>dofinansowanie oraz treścią regulaminu danego konkursu oraz czy załączniki do wniosku są aktualne i zostały wypełnione </a:t>
            </a:r>
            <a:r>
              <a:rPr lang="pl-PL" sz="1400" dirty="0" smtClean="0"/>
              <a:t>poprawnie.</a:t>
            </a:r>
            <a:endParaRPr lang="pl-PL" sz="1400" i="1" dirty="0" smtClean="0"/>
          </a:p>
          <a:p>
            <a:pPr marL="285750" indent="-285750">
              <a:spcAft>
                <a:spcPts val="600"/>
              </a:spcAft>
            </a:pPr>
            <a:r>
              <a:rPr lang="pl-PL" sz="1600" dirty="0" smtClean="0"/>
              <a:t>	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1600" dirty="0"/>
              <a:t>Oświadczenie do wniosku o dofinansowanie w ramach RPO WD 2014-2020 „Analiza oddziaływania na środowisko, z uwzględnieniem potrzeb dotyczących przystosowania się do zmiany klimatu i łagodzenia zmiany klimatu, a także odporności na klęski żywiołowe”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1600" dirty="0"/>
              <a:t>Deklaracja organu odpowiedzialnego za monitorowanie obszarów Natura 2000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1600" dirty="0"/>
              <a:t>Deklaracja właściwego organu odpowiedzialnego za gospodarkę wodną</a:t>
            </a:r>
          </a:p>
          <a:p>
            <a:pPr marL="719138" indent="-273050">
              <a:spcAft>
                <a:spcPts val="600"/>
              </a:spcAft>
            </a:pPr>
            <a:r>
              <a:rPr lang="pl-PL" sz="1600" dirty="0" smtClean="0"/>
              <a:t>	</a:t>
            </a:r>
            <a:endParaRPr lang="pl-PL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/>
              <a:t>Kryterium obligatoryjne (spełnienie jest niezbędne dla możliwości otrzymania dofinansowania). </a:t>
            </a:r>
            <a:r>
              <a:rPr lang="pl-PL" sz="1600" b="1" dirty="0" smtClean="0"/>
              <a:t>Możliwości </a:t>
            </a:r>
            <a:r>
              <a:rPr lang="pl-PL" sz="1600" b="1" dirty="0"/>
              <a:t>jednorazowej </a:t>
            </a:r>
            <a:r>
              <a:rPr lang="pl-PL" sz="1600" b="1" dirty="0" smtClean="0"/>
              <a:t>korekty.</a:t>
            </a:r>
          </a:p>
          <a:p>
            <a:endParaRPr lang="pl-PL" sz="1600" b="1" dirty="0"/>
          </a:p>
          <a:p>
            <a:r>
              <a:rPr lang="pl-PL" sz="1600" b="1" dirty="0" smtClean="0">
                <a:solidFill>
                  <a:schemeClr val="accent6">
                    <a:lumMod val="50000"/>
                  </a:schemeClr>
                </a:solidFill>
              </a:rPr>
              <a:t>Poprawność wypełnienia załączników oraz dokumentacja </a:t>
            </a:r>
            <a:r>
              <a:rPr lang="pl-PL" sz="1600" b="1" dirty="0">
                <a:solidFill>
                  <a:schemeClr val="accent6">
                    <a:lumMod val="50000"/>
                  </a:schemeClr>
                </a:solidFill>
              </a:rPr>
              <a:t>z całego postępowania </a:t>
            </a:r>
            <a:r>
              <a:rPr lang="pl-PL" sz="1600" b="1" dirty="0" smtClean="0">
                <a:solidFill>
                  <a:schemeClr val="accent6">
                    <a:lumMod val="50000"/>
                  </a:schemeClr>
                </a:solidFill>
              </a:rPr>
              <a:t>OOŚ - </a:t>
            </a:r>
          </a:p>
          <a:p>
            <a:pPr algn="r"/>
            <a:r>
              <a:rPr lang="pl-PL" sz="1600" dirty="0" smtClean="0"/>
              <a:t> </a:t>
            </a:r>
            <a:r>
              <a:rPr lang="pl-PL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pl-PL" sz="3200" b="1" dirty="0">
                <a:solidFill>
                  <a:schemeClr val="accent6">
                    <a:lumMod val="50000"/>
                  </a:schemeClr>
                </a:solidFill>
              </a:rPr>
              <a:t>czy jest?</a:t>
            </a:r>
            <a:r>
              <a:rPr lang="pl-PL" sz="16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pl-PL" sz="1600" dirty="0">
                <a:solidFill>
                  <a:schemeClr val="accent6">
                    <a:lumMod val="50000"/>
                  </a:schemeClr>
                </a:solidFill>
              </a:rPr>
            </a:br>
            <a:endParaRPr lang="pl-PL" sz="16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>
          <a:xfrm>
            <a:off x="1907704" y="548680"/>
            <a:ext cx="4896544" cy="122413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pl-PL" sz="2000" b="1" dirty="0" smtClean="0"/>
              <a:t>Ocena formalna</a:t>
            </a:r>
          </a:p>
        </p:txBody>
      </p:sp>
      <p:sp>
        <p:nvSpPr>
          <p:cNvPr id="10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B8E93883-39B3-4905-839E-C1773884D137}" type="slidenum">
              <a:rPr lang="pl-PL" smtClean="0"/>
              <a:pPr/>
              <a:t>7</a:t>
            </a:fld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67272"/>
            <a:ext cx="4032448" cy="384546"/>
          </a:xfrm>
          <a:prstGeom prst="rect">
            <a:avLst/>
          </a:prstGeom>
        </p:spPr>
      </p:pic>
      <p:pic>
        <p:nvPicPr>
          <p:cNvPr id="7" name="Obraz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65018"/>
            <a:ext cx="4176464" cy="673264"/>
          </a:xfrm>
          <a:prstGeom prst="rect">
            <a:avLst/>
          </a:prstGeom>
          <a:pattFill prst="pct10">
            <a:fgClr>
              <a:sysClr val="windowText" lastClr="000000"/>
            </a:fgClr>
            <a:bgClr>
              <a:schemeClr val="bg1"/>
            </a:bgClr>
          </a:pattFill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2000232" y="90665"/>
            <a:ext cx="5308072" cy="313999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400" b="1" dirty="0">
              <a:solidFill>
                <a:srgbClr val="FFC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" pitchFamily="34" charset="0"/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971600" y="1916832"/>
            <a:ext cx="5544616" cy="388843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pl-PL" b="1" dirty="0" smtClean="0"/>
          </a:p>
        </p:txBody>
      </p:sp>
      <p:sp>
        <p:nvSpPr>
          <p:cNvPr id="21" name="Prostokąt 20"/>
          <p:cNvSpPr/>
          <p:nvPr/>
        </p:nvSpPr>
        <p:spPr>
          <a:xfrm>
            <a:off x="323528" y="2266994"/>
            <a:ext cx="85689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lvl="1" algn="ctr"/>
            <a:endParaRPr lang="pl-PL" b="1" dirty="0" smtClean="0"/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pl-PL" sz="1400" dirty="0" smtClean="0"/>
              <a:t>Zgodność </a:t>
            </a:r>
            <a:r>
              <a:rPr lang="pl-PL" sz="1400" dirty="0"/>
              <a:t>projektu z polityką ochrony środowiska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pl-PL" sz="1400" dirty="0" smtClean="0"/>
              <a:t>Stosowanie </a:t>
            </a:r>
            <a:r>
              <a:rPr lang="pl-PL" sz="1400" dirty="0"/>
              <a:t>dyrektywy 2001/42/WE Parlamentu Europejskiego i Rady („dyrektywa SOOŚ”)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pl-PL" sz="1400" dirty="0" smtClean="0"/>
              <a:t>Stosowanie </a:t>
            </a:r>
            <a:r>
              <a:rPr lang="pl-PL" sz="1400" dirty="0"/>
              <a:t>dyrektywy 2011/92/WE Parlamentu Europejskiego i Rady („dyrektywa OOŚ”)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pl-PL" sz="1400" dirty="0" smtClean="0"/>
              <a:t>Stosowanie </a:t>
            </a:r>
            <a:r>
              <a:rPr lang="pl-PL" sz="1400" dirty="0"/>
              <a:t>Dyrektywy Rady 92/43/EWG w sprawie ochrony siedlisk przyrodniczych oraz dzikiej fauny i </a:t>
            </a:r>
            <a:r>
              <a:rPr lang="pl-PL" sz="1400" dirty="0" smtClean="0"/>
              <a:t>flory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pl-PL" sz="1400" b="1" u="sng" dirty="0" smtClean="0">
                <a:solidFill>
                  <a:schemeClr val="accent6">
                    <a:lumMod val="50000"/>
                  </a:schemeClr>
                </a:solidFill>
              </a:rPr>
              <a:t>Stosowanie </a:t>
            </a:r>
            <a:r>
              <a:rPr lang="pl-PL" sz="1400" b="1" u="sng" dirty="0">
                <a:solidFill>
                  <a:schemeClr val="accent6">
                    <a:lumMod val="50000"/>
                  </a:schemeClr>
                </a:solidFill>
              </a:rPr>
              <a:t>dyrektywy 2000/60/WE Parlamentu Europejskiego i Rady („Ramowej Dyrektywy Wodnej”); ocena oddziaływania na jednolitą część wód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pl-PL" sz="1400" dirty="0" smtClean="0">
                <a:solidFill>
                  <a:schemeClr val="accent6">
                    <a:lumMod val="50000"/>
                  </a:schemeClr>
                </a:solidFill>
              </a:rPr>
              <a:t>Inne dyrektywy środowiskowe 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pl-PL" sz="1400" dirty="0" smtClean="0"/>
              <a:t>Koszt rozwiązań na rzecz zmniejszenia lub skompensowania negatywnego oddziaływania na środowisko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pl-PL" sz="1400" b="1" u="sng" dirty="0" smtClean="0">
                <a:solidFill>
                  <a:schemeClr val="accent6">
                    <a:lumMod val="50000"/>
                  </a:schemeClr>
                </a:solidFill>
              </a:rPr>
              <a:t>Przystosowanie się do zmiany klimatu i łagodzenie zmiany klimatu, a także odporność na klęski żywiołowe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pl-PL" sz="1400" dirty="0" smtClean="0"/>
              <a:t>Obowiązek </a:t>
            </a:r>
            <a:r>
              <a:rPr lang="pl-PL" sz="1400" dirty="0"/>
              <a:t>przekazywania informacji na potrzeby rejestrów prowadzonych w Generalnej Dyrekcji Ochrony Środowiska</a:t>
            </a:r>
            <a:r>
              <a:rPr lang="pl-PL" sz="1400" dirty="0" smtClean="0"/>
              <a:t>.</a:t>
            </a:r>
            <a:endParaRPr lang="pl-PL" sz="1400" dirty="0"/>
          </a:p>
        </p:txBody>
      </p:sp>
      <p:sp>
        <p:nvSpPr>
          <p:cNvPr id="10" name="Symbol zastępczy numeru slajdu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E93883-39B3-4905-839E-C1773884D137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764704"/>
            <a:ext cx="9144000" cy="115959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charset="0"/>
                <a:ea typeface="+mj-ea"/>
                <a:cs typeface="+mj-cs"/>
              </a:rPr>
              <a:t>Załączniki do wniosku o dofinansowanie</a:t>
            </a:r>
          </a:p>
          <a:p>
            <a:pPr marL="4763" lvl="1" algn="ctr"/>
            <a:r>
              <a:rPr lang="pl-PL" sz="1600" b="1" dirty="0"/>
              <a:t>„Analiza oddziaływania na środowisko, </a:t>
            </a:r>
            <a:r>
              <a:rPr lang="pl-PL" sz="1600" b="1" dirty="0" smtClean="0"/>
              <a:t>z </a:t>
            </a:r>
            <a:r>
              <a:rPr lang="pl-PL" sz="1600" b="1" dirty="0"/>
              <a:t>uwzględnieniem potrzeb dotyczących przystosowania się </a:t>
            </a:r>
            <a:r>
              <a:rPr lang="pl-PL" sz="1600" b="1" dirty="0" smtClean="0"/>
              <a:t>                   do </a:t>
            </a:r>
            <a:r>
              <a:rPr lang="pl-PL" sz="1600" b="1" dirty="0"/>
              <a:t>zmiany klimatu i łagodzenia zmiany klimatu, </a:t>
            </a:r>
            <a:r>
              <a:rPr lang="pl-PL" sz="1600" b="1" dirty="0" smtClean="0"/>
              <a:t>a </a:t>
            </a:r>
            <a:r>
              <a:rPr lang="pl-PL" sz="1600" b="1" dirty="0"/>
              <a:t>także odporności na klęski żywiołowe</a:t>
            </a:r>
            <a:endParaRPr kumimoji="0" lang="pl-PL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libri" charset="0"/>
              <a:ea typeface="+mj-ea"/>
              <a:cs typeface="+mj-cs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67272"/>
            <a:ext cx="4032448" cy="384546"/>
          </a:xfrm>
          <a:prstGeom prst="rect">
            <a:avLst/>
          </a:prstGeom>
        </p:spPr>
      </p:pic>
      <p:pic>
        <p:nvPicPr>
          <p:cNvPr id="11" name="Obraz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65018"/>
            <a:ext cx="4176464" cy="673264"/>
          </a:xfrm>
          <a:prstGeom prst="rect">
            <a:avLst/>
          </a:prstGeom>
          <a:pattFill prst="pct10">
            <a:fgClr>
              <a:sysClr val="windowText" lastClr="000000"/>
            </a:fgClr>
            <a:bgClr>
              <a:schemeClr val="bg1"/>
            </a:bgClr>
          </a:pattFill>
        </p:spPr>
      </p:pic>
    </p:spTree>
    <p:extLst>
      <p:ext uri="{BB962C8B-B14F-4D97-AF65-F5344CB8AC3E}">
        <p14:creationId xmlns:p14="http://schemas.microsoft.com/office/powerpoint/2010/main" val="27633285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2000232" y="90665"/>
            <a:ext cx="5308072" cy="313999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400" b="1" dirty="0">
              <a:solidFill>
                <a:srgbClr val="FFC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" pitchFamily="34" charset="0"/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971600" y="1916832"/>
            <a:ext cx="5544616" cy="388843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pl-PL" b="1" dirty="0" smtClean="0"/>
          </a:p>
        </p:txBody>
      </p:sp>
      <p:sp>
        <p:nvSpPr>
          <p:cNvPr id="10" name="Symbol zastępczy numeru slajdu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E93883-39B3-4905-839E-C1773884D137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23528" y="1844824"/>
            <a:ext cx="8640960" cy="496855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pl-PL" sz="1600" b="1" dirty="0" smtClean="0"/>
              <a:t>3. Stosowanie </a:t>
            </a:r>
            <a:r>
              <a:rPr lang="pl-PL" sz="1600" b="1" dirty="0"/>
              <a:t>dyrektywy 2011/92/WE Parlamentu Europejskiego i Rady („dyrektywa OOŚ”)</a:t>
            </a:r>
            <a:endParaRPr lang="pl-PL" sz="1600" dirty="0"/>
          </a:p>
          <a:p>
            <a:r>
              <a:rPr lang="pl-PL" sz="1600" dirty="0" smtClean="0"/>
              <a:t>3.1. Czy projekt jest  rodzajem przedsięwzięcia objętym:</a:t>
            </a:r>
            <a:endParaRPr lang="pl-PL" sz="1600" b="1" dirty="0" smtClean="0"/>
          </a:p>
          <a:p>
            <a:pPr marL="742950" lvl="1" indent="-285750">
              <a:buFont typeface="Calibri" panose="020F0502020204030204" pitchFamily="34" charset="0"/>
              <a:buChar char="–"/>
            </a:pPr>
            <a:r>
              <a:rPr lang="pl-PL" sz="1600" dirty="0" smtClean="0"/>
              <a:t>załącznikiem I dyrektywy </a:t>
            </a:r>
          </a:p>
          <a:p>
            <a:pPr marL="742950" lvl="1" indent="-285750">
              <a:buFont typeface="Calibri" panose="020F0502020204030204" pitchFamily="34" charset="0"/>
              <a:buChar char="–"/>
            </a:pPr>
            <a:r>
              <a:rPr lang="pl-PL" sz="1600" dirty="0" smtClean="0"/>
              <a:t>załącznikiem II dyrektywy</a:t>
            </a:r>
          </a:p>
          <a:p>
            <a:pPr marL="742950" lvl="1" indent="-285750">
              <a:buFont typeface="Calibri" panose="020F0502020204030204" pitchFamily="34" charset="0"/>
              <a:buChar char="–"/>
            </a:pPr>
            <a:r>
              <a:rPr lang="pl-PL" sz="1600" dirty="0"/>
              <a:t>ż</a:t>
            </a:r>
            <a:r>
              <a:rPr lang="pl-PL" sz="1600" dirty="0" smtClean="0"/>
              <a:t>adnym z powyższych załączników</a:t>
            </a:r>
          </a:p>
          <a:p>
            <a:r>
              <a:rPr lang="pl-PL" sz="1600" b="1" dirty="0" smtClean="0"/>
              <a:t> </a:t>
            </a:r>
            <a:endParaRPr lang="pl-PL" sz="1600" dirty="0" smtClean="0"/>
          </a:p>
          <a:p>
            <a:r>
              <a:rPr lang="pl-PL" b="1" dirty="0" smtClean="0"/>
              <a:t> </a:t>
            </a:r>
            <a:endParaRPr lang="pl-PL" dirty="0" smtClean="0"/>
          </a:p>
          <a:p>
            <a:r>
              <a:rPr lang="pl-PL" b="1" dirty="0" smtClean="0"/>
              <a:t> </a:t>
            </a:r>
            <a:endParaRPr lang="pl-PL" dirty="0" smtClean="0"/>
          </a:p>
          <a:p>
            <a:pPr marL="342900" indent="-342900"/>
            <a:endParaRPr lang="pl-PL" b="1" dirty="0" smtClean="0"/>
          </a:p>
          <a:p>
            <a:pPr marL="342900" lvl="0" indent="-342900"/>
            <a:endParaRPr lang="pl-PL" dirty="0" smtClean="0"/>
          </a:p>
          <a:p>
            <a:endParaRPr lang="pl-PL" b="1" dirty="0" smtClean="0"/>
          </a:p>
        </p:txBody>
      </p:sp>
      <p:sp>
        <p:nvSpPr>
          <p:cNvPr id="12" name="Objaśnienie w chmurce 11"/>
          <p:cNvSpPr/>
          <p:nvPr/>
        </p:nvSpPr>
        <p:spPr>
          <a:xfrm flipH="1">
            <a:off x="179512" y="3140968"/>
            <a:ext cx="5904656" cy="3528392"/>
          </a:xfrm>
          <a:prstGeom prst="cloudCallout">
            <a:avLst>
              <a:gd name="adj1" fmla="val -68402"/>
              <a:gd name="adj2" fmla="val -1732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</a:rPr>
              <a:t>W </a:t>
            </a:r>
            <a:r>
              <a:rPr lang="pl-PL" b="1" dirty="0">
                <a:solidFill>
                  <a:schemeClr val="accent6">
                    <a:lumMod val="50000"/>
                  </a:schemeClr>
                </a:solidFill>
              </a:rPr>
              <a:t>przypadku </a:t>
            </a:r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</a:rPr>
              <a:t>kiedy przedsięwzięcie nie kwalifikuje się do przedsięwzięć wymienionych w załącznikach do dyrektywy OOŚ, należy szczegółowo to uzasadnić odnosząc się do odpowiednich punktów w załącznikach oraz wskaźników, parametrów, opisów </a:t>
            </a:r>
            <a:r>
              <a:rPr lang="pl-PL" b="1" dirty="0">
                <a:solidFill>
                  <a:schemeClr val="accent6">
                    <a:lumMod val="50000"/>
                  </a:schemeClr>
                </a:solidFill>
              </a:rPr>
              <a:t>fizycznych </a:t>
            </a:r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</a:rPr>
              <a:t>zakresu realizacji </a:t>
            </a:r>
            <a:r>
              <a:rPr lang="pl-PL" b="1" dirty="0">
                <a:solidFill>
                  <a:schemeClr val="accent6">
                    <a:lumMod val="50000"/>
                  </a:schemeClr>
                </a:solidFill>
              </a:rPr>
              <a:t>przedsięwzięcia</a:t>
            </a: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164263" y="4221088"/>
            <a:ext cx="18002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0" y="764704"/>
            <a:ext cx="9144000" cy="115959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charset="0"/>
                <a:ea typeface="+mj-ea"/>
                <a:cs typeface="+mj-cs"/>
              </a:rPr>
              <a:t>Załączniki do wniosku o dofinansowanie</a:t>
            </a:r>
          </a:p>
          <a:p>
            <a:pPr marL="4763" lvl="1" algn="ctr"/>
            <a:r>
              <a:rPr lang="pl-PL" sz="1600" b="1" dirty="0"/>
              <a:t>„Analiza oddziaływania na środowisko, </a:t>
            </a:r>
            <a:r>
              <a:rPr lang="pl-PL" sz="1600" b="1" dirty="0" smtClean="0"/>
              <a:t>z </a:t>
            </a:r>
            <a:r>
              <a:rPr lang="pl-PL" sz="1600" b="1" dirty="0"/>
              <a:t>uwzględnieniem potrzeb dotyczących przystosowania się </a:t>
            </a:r>
            <a:r>
              <a:rPr lang="pl-PL" sz="1600" b="1" dirty="0" smtClean="0"/>
              <a:t>                   do </a:t>
            </a:r>
            <a:r>
              <a:rPr lang="pl-PL" sz="1600" b="1" dirty="0"/>
              <a:t>zmiany klimatu i łagodzenia zmiany klimatu, </a:t>
            </a:r>
            <a:r>
              <a:rPr lang="pl-PL" sz="1600" b="1" dirty="0" smtClean="0"/>
              <a:t>a </a:t>
            </a:r>
            <a:r>
              <a:rPr lang="pl-PL" sz="1600" b="1" dirty="0"/>
              <a:t>także odporności na klęski żywiołowe</a:t>
            </a:r>
            <a:endParaRPr kumimoji="0" lang="pl-PL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libri" charset="0"/>
              <a:ea typeface="+mj-ea"/>
              <a:cs typeface="+mj-cs"/>
            </a:endParaRP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67272"/>
            <a:ext cx="4032448" cy="384546"/>
          </a:xfrm>
          <a:prstGeom prst="rect">
            <a:avLst/>
          </a:prstGeom>
        </p:spPr>
      </p:pic>
      <p:pic>
        <p:nvPicPr>
          <p:cNvPr id="13" name="Obraz 1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65018"/>
            <a:ext cx="4176464" cy="673264"/>
          </a:xfrm>
          <a:prstGeom prst="rect">
            <a:avLst/>
          </a:prstGeom>
          <a:pattFill prst="pct10">
            <a:fgClr>
              <a:sysClr val="windowText" lastClr="000000"/>
            </a:fgClr>
            <a:bgClr>
              <a:schemeClr val="bg1"/>
            </a:bgClr>
          </a:pattFill>
        </p:spPr>
      </p:pic>
    </p:spTree>
    <p:extLst>
      <p:ext uri="{BB962C8B-B14F-4D97-AF65-F5344CB8AC3E}">
        <p14:creationId xmlns:p14="http://schemas.microsoft.com/office/powerpoint/2010/main" val="4904293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MWD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gaty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rgbClr val="8488C4">
                <a:alpha val="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normAutofit/>
      </a:bodyPr>
      <a:lstStyle>
        <a:defPPr>
          <a:defRPr b="1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6550</TotalTime>
  <Words>1801</Words>
  <Application>Microsoft Office PowerPoint</Application>
  <PresentationFormat>Pokaz na ekranie (4:3)</PresentationFormat>
  <Paragraphs>265</Paragraphs>
  <Slides>21</Slides>
  <Notes>19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9" baseType="lpstr">
      <vt:lpstr>SimSun</vt:lpstr>
      <vt:lpstr>Arial</vt:lpstr>
      <vt:lpstr>Calibri</vt:lpstr>
      <vt:lpstr>Lucida Sans Unicode</vt:lpstr>
      <vt:lpstr>Times New Roman</vt:lpstr>
      <vt:lpstr>Wingdings</vt:lpstr>
      <vt:lpstr>Wingdings 3</vt:lpstr>
      <vt:lpstr>UMWD</vt:lpstr>
      <vt:lpstr>Wybrane zagadnienia w zakresie polityki ochrony środowiska  w ramach Regionalnego Programu Operacyjnego Województwa Dolnośląskiego  2014-2020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SONIK &amp; SONIK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</dc:creator>
  <cp:lastModifiedBy>Marta Pancerz</cp:lastModifiedBy>
  <cp:revision>648</cp:revision>
  <dcterms:created xsi:type="dcterms:W3CDTF">2009-02-11T21:52:18Z</dcterms:created>
  <dcterms:modified xsi:type="dcterms:W3CDTF">2018-01-29T13:42:18Z</dcterms:modified>
</cp:coreProperties>
</file>