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72" r:id="rId1"/>
    <p:sldMasterId id="2147483684" r:id="rId2"/>
  </p:sldMasterIdLst>
  <p:notesMasterIdLst>
    <p:notesMasterId r:id="rId25"/>
  </p:notesMasterIdLst>
  <p:handoutMasterIdLst>
    <p:handoutMasterId r:id="rId26"/>
  </p:handoutMasterIdLst>
  <p:sldIdLst>
    <p:sldId id="574" r:id="rId3"/>
    <p:sldId id="559" r:id="rId4"/>
    <p:sldId id="565" r:id="rId5"/>
    <p:sldId id="560" r:id="rId6"/>
    <p:sldId id="586" r:id="rId7"/>
    <p:sldId id="563" r:id="rId8"/>
    <p:sldId id="562" r:id="rId9"/>
    <p:sldId id="571" r:id="rId10"/>
    <p:sldId id="597" r:id="rId11"/>
    <p:sldId id="572" r:id="rId12"/>
    <p:sldId id="578" r:id="rId13"/>
    <p:sldId id="582" r:id="rId14"/>
    <p:sldId id="583" r:id="rId15"/>
    <p:sldId id="587" r:id="rId16"/>
    <p:sldId id="588" r:id="rId17"/>
    <p:sldId id="598" r:id="rId18"/>
    <p:sldId id="599" r:id="rId19"/>
    <p:sldId id="600" r:id="rId20"/>
    <p:sldId id="601" r:id="rId21"/>
    <p:sldId id="603" r:id="rId22"/>
    <p:sldId id="604" r:id="rId23"/>
    <p:sldId id="556" r:id="rId24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 pośredni 1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2405" autoAdjust="0"/>
  </p:normalViewPr>
  <p:slideViewPr>
    <p:cSldViewPr>
      <p:cViewPr varScale="1">
        <p:scale>
          <a:sx n="104" d="100"/>
          <a:sy n="104" d="100"/>
        </p:scale>
        <p:origin x="18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81" d="100"/>
          <a:sy n="81" d="100"/>
        </p:scale>
        <p:origin x="-3978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88C66A-7ED6-483F-9E7C-0CCE4F9518F8}" type="datetimeFigureOut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8716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E8E5BD-4DD8-453D-89E5-03D46FDD07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63992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643" y="0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445C91-8DAB-490C-B6CE-BB18AE0975C1}" type="datetimeFigureOut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6" tIns="46003" rIns="92006" bIns="46003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086" y="4715153"/>
            <a:ext cx="5437506" cy="4466987"/>
          </a:xfrm>
          <a:prstGeom prst="rect">
            <a:avLst/>
          </a:prstGeom>
        </p:spPr>
        <p:txBody>
          <a:bodyPr vert="horz" lIns="92006" tIns="46003" rIns="92006" bIns="46003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5448" cy="496332"/>
          </a:xfrm>
          <a:prstGeom prst="rect">
            <a:avLst/>
          </a:prstGeom>
        </p:spPr>
        <p:txBody>
          <a:bodyPr vert="horz" lIns="92006" tIns="46003" rIns="92006" bIns="4600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643" y="9428716"/>
            <a:ext cx="2945448" cy="496332"/>
          </a:xfrm>
          <a:prstGeom prst="rect">
            <a:avLst/>
          </a:prstGeom>
        </p:spPr>
        <p:txBody>
          <a:bodyPr vert="horz" wrap="square" lIns="92006" tIns="46003" rIns="92006" bIns="460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4573C0A-C0D5-4F16-9BA5-9E769A2B763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42011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98442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10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16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3243076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9979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26588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4753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573C0A-C0D5-4F16-9BA5-9E769A2B763E}" type="slidenum">
              <a:rPr lang="pl-PL" altLang="pl-PL" smtClean="0"/>
              <a:pPr>
                <a:defRPr/>
              </a:pPr>
              <a:t>2</a:t>
            </a:fld>
            <a:endParaRPr lang="pl-PL" alt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01443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0146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48817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22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6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7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8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 b="1" u="sng" dirty="0" smtClean="0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90ACA1-8AAE-43A9-9C69-5E7969DA977A}" type="slidenum">
              <a:rPr lang="pl-PL" altLang="pl-PL"/>
              <a:pPr/>
              <a:t>9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86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6B543-D6C0-4B5E-81EE-17D1153E6FDF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6483-EFC6-40A4-90A2-A0E83AC2EE9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64671-F4CE-4D18-994A-9B878D296673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166C8-D6AD-4552-A9A2-B9026841E5B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CFDE1-7425-4ACF-A616-B9FEBA874BC8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FF4CA-F8D1-4D90-96F4-1C7F226CF8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078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86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790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6916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967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090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59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DC4CE-C69F-4851-A0CB-7365721C9C40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1067-B004-4C27-A84C-4E877D34688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437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05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2018-01-23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56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6EDA6-4F9A-40B5-9EE8-5AC3A975D0AB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3F26-AF17-4B79-A108-1ADC55EE28A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DE10F-658F-4C4C-8419-B8399C4CD323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071B2-8EE2-4FBF-A3C9-AA08BC598F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C5C-E288-4E5E-AC5F-3CCC823EE329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F105E-8BF9-4B5A-B572-E3864F749D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D6F1-903A-4A98-B165-E3C566E9DDA8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665CF-EEA2-4C38-ADB6-FEA0A15913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D8145-F2C3-4266-B9BC-3B7CB8B3133E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03A61-16BC-4666-9204-F2DAED4F41F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2EAE2-E140-4481-A0CC-6B3374705340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191A9-2090-493A-B475-FEDA7965CCB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2B01-9CC1-4AAF-9011-49D85F3122C6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92634-0393-43E9-BCBE-C810A4BA700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BA511F-2AFD-49F1-85AC-6BF9C8804B9C}" type="datetime1">
              <a:rPr lang="pl-PL"/>
              <a:pPr>
                <a:defRPr/>
              </a:pPr>
              <a:t>2018-01-23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FCFC66-824C-4680-A044-6A5E87EE04D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6380BA3F-33EE-4B10-A7A9-11EA9EFA526F}" type="datetimeFigureOut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2018-01-23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01653238-6498-42C9-B41E-DC417AC75BA7}" type="slidenum">
              <a:rPr lang="pl-PL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pl-P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560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urostat/ramon/miscellaneous/index.cfm?TargetUrl=DSP_DEGURB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905038"/>
            <a:ext cx="7772400" cy="2376263"/>
          </a:xfrm>
        </p:spPr>
        <p:txBody>
          <a:bodyPr>
            <a:normAutofit/>
          </a:bodyPr>
          <a:lstStyle/>
          <a:p>
            <a:r>
              <a:rPr lang="pl-PL" sz="3200" b="1" dirty="0"/>
              <a:t>Zintegrowane Inwestycje Terytorialne</a:t>
            </a:r>
            <a:br>
              <a:rPr lang="pl-PL" sz="3200" b="1" dirty="0"/>
            </a:br>
            <a:r>
              <a:rPr lang="pl-PL" sz="3200" b="1" dirty="0"/>
              <a:t> </a:t>
            </a:r>
            <a:br>
              <a:rPr lang="pl-PL" sz="3200" b="1" dirty="0"/>
            </a:br>
            <a:r>
              <a:rPr lang="pl-PL" sz="3200" b="1" dirty="0"/>
              <a:t>Aglomeracji Wałbrzyskiej</a:t>
            </a:r>
            <a:endParaRPr lang="pl-PL" sz="3200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107504" y="3227416"/>
            <a:ext cx="8640960" cy="3441944"/>
          </a:xfrm>
        </p:spPr>
        <p:txBody>
          <a:bodyPr>
            <a:normAutofit fontScale="70000" lnSpcReduction="20000"/>
          </a:bodyPr>
          <a:lstStyle/>
          <a:p>
            <a:pPr lvl="0" defTabSz="685800">
              <a:lnSpc>
                <a:spcPct val="170000"/>
              </a:lnSpc>
              <a:spcBef>
                <a:spcPts val="750"/>
              </a:spcBef>
              <a:defRPr/>
            </a:pPr>
            <a:r>
              <a:rPr lang="pl-PL" sz="2600" b="1" dirty="0">
                <a:solidFill>
                  <a:srgbClr val="5B9BD5">
                    <a:lumMod val="50000"/>
                  </a:srgbClr>
                </a:solidFill>
              </a:rPr>
              <a:t>Nabór </a:t>
            </a:r>
            <a:r>
              <a:rPr lang="pl-PL" sz="2600" b="1" dirty="0" smtClean="0">
                <a:solidFill>
                  <a:srgbClr val="5B9BD5">
                    <a:lumMod val="50000"/>
                  </a:srgbClr>
                </a:solidFill>
              </a:rPr>
              <a:t>6.1.4 </a:t>
            </a:r>
            <a:r>
              <a:rPr lang="pl-PL" sz="2600" b="1" dirty="0" smtClean="0">
                <a:solidFill>
                  <a:srgbClr val="5B9BD5">
                    <a:lumMod val="50000"/>
                  </a:srgbClr>
                </a:solidFill>
              </a:rPr>
              <a:t>A:                                                                                                                          </a:t>
            </a:r>
            <a:r>
              <a:rPr lang="pl-PL" sz="2600" b="1" dirty="0" smtClean="0">
                <a:solidFill>
                  <a:srgbClr val="5B9BD5">
                    <a:lumMod val="50000"/>
                  </a:srgbClr>
                </a:solidFill>
              </a:rPr>
              <a:t/>
            </a:r>
            <a:br>
              <a:rPr lang="pl-PL" sz="2600" b="1" dirty="0" smtClean="0">
                <a:solidFill>
                  <a:srgbClr val="5B9BD5">
                    <a:lumMod val="50000"/>
                  </a:srgbClr>
                </a:solidFill>
              </a:rPr>
            </a:br>
            <a:r>
              <a:rPr lang="pl-PL" sz="2600" dirty="0" smtClean="0">
                <a:solidFill>
                  <a:srgbClr val="5B9BD5">
                    <a:lumMod val="50000"/>
                  </a:srgbClr>
                </a:solidFill>
              </a:rPr>
              <a:t>Inwestycje </a:t>
            </a:r>
            <a:r>
              <a:rPr lang="pl-PL" sz="2600" dirty="0">
                <a:solidFill>
                  <a:srgbClr val="5B9BD5">
                    <a:lumMod val="50000"/>
                  </a:srgbClr>
                </a:solidFill>
              </a:rPr>
              <a:t>w infrastrukturę społeczną ZIT AW</a:t>
            </a:r>
          </a:p>
          <a:p>
            <a:pPr lvl="0" defTabSz="685800">
              <a:lnSpc>
                <a:spcPct val="170000"/>
              </a:lnSpc>
              <a:spcBef>
                <a:spcPts val="750"/>
              </a:spcBef>
              <a:defRPr/>
            </a:pPr>
            <a:endParaRPr lang="pl-PL" sz="2400" dirty="0">
              <a:solidFill>
                <a:srgbClr val="5B9BD5">
                  <a:lumMod val="50000"/>
                </a:srgbClr>
              </a:solidFill>
            </a:endParaRPr>
          </a:p>
          <a:p>
            <a:pPr marL="180340" lvl="0" indent="-180340" algn="just">
              <a:lnSpc>
                <a:spcPct val="115000"/>
              </a:lnSpc>
              <a:spcAft>
                <a:spcPts val="1000"/>
              </a:spcAft>
            </a:pPr>
            <a:r>
              <a:rPr lang="pl-PL" sz="2600" b="1" kern="150" dirty="0">
                <a:solidFill>
                  <a:prstClr val="black"/>
                </a:solidFill>
                <a:ea typeface="SimSun"/>
                <a:cs typeface="Tahoma"/>
              </a:rPr>
              <a:t>	</a:t>
            </a:r>
            <a:r>
              <a:rPr lang="pl-PL" sz="2600" b="1" kern="150" dirty="0" smtClean="0">
                <a:solidFill>
                  <a:prstClr val="black"/>
                </a:solidFill>
                <a:ea typeface="SimSun"/>
                <a:cs typeface="Tahoma"/>
              </a:rPr>
              <a:t>	</a:t>
            </a:r>
            <a:r>
              <a:rPr lang="pl-PL" sz="3000" b="1" kern="150" dirty="0">
                <a:solidFill>
                  <a:prstClr val="black"/>
                </a:solidFill>
                <a:ea typeface="SimSun"/>
                <a:cs typeface="Tahoma"/>
              </a:rPr>
              <a:t>Budowa, remont, przebudowa, rozbudowa, nadbudowa, wyposażenie infrastruktury społecznej powiązanej z procesem integracji społecznej, aktywizacji społeczno-zawodowej i </a:t>
            </a:r>
            <a:r>
              <a:rPr lang="pl-PL" sz="3000" b="1" kern="150" dirty="0" err="1">
                <a:solidFill>
                  <a:prstClr val="black"/>
                </a:solidFill>
                <a:ea typeface="SimSun"/>
                <a:cs typeface="Tahoma"/>
              </a:rPr>
              <a:t>deinstytucjonalizacji</a:t>
            </a:r>
            <a:r>
              <a:rPr lang="pl-PL" sz="3000" b="1" kern="150" dirty="0">
                <a:solidFill>
                  <a:prstClr val="black"/>
                </a:solidFill>
                <a:ea typeface="SimSun"/>
                <a:cs typeface="Tahoma"/>
              </a:rPr>
              <a:t> usług</a:t>
            </a:r>
          </a:p>
          <a:p>
            <a:pPr lvl="0">
              <a:spcBef>
                <a:spcPts val="0"/>
              </a:spcBef>
            </a:pPr>
            <a:endParaRPr lang="pl-PL" b="1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</a:pPr>
            <a:r>
              <a:rPr lang="pl-PL" sz="1600" b="1" dirty="0" smtClean="0">
                <a:solidFill>
                  <a:prstClr val="black"/>
                </a:solidFill>
              </a:rPr>
              <a:t>Wałbrzych </a:t>
            </a:r>
            <a:r>
              <a:rPr lang="pl-PL" sz="1600" b="1" dirty="0" smtClean="0">
                <a:solidFill>
                  <a:prstClr val="black"/>
                </a:solidFill>
              </a:rPr>
              <a:t>30</a:t>
            </a:r>
            <a:r>
              <a:rPr lang="pl-PL" sz="1600" b="1" dirty="0" smtClean="0">
                <a:solidFill>
                  <a:prstClr val="black"/>
                </a:solidFill>
              </a:rPr>
              <a:t>.01.2018 </a:t>
            </a:r>
            <a:r>
              <a:rPr lang="pl-PL" sz="1600" b="1" dirty="0" smtClean="0">
                <a:solidFill>
                  <a:prstClr val="black"/>
                </a:solidFill>
              </a:rPr>
              <a:t>r.</a:t>
            </a:r>
            <a:endParaRPr lang="pl-PL" sz="1600" b="1" dirty="0">
              <a:solidFill>
                <a:prstClr val="black"/>
              </a:solidFill>
            </a:endParaRPr>
          </a:p>
        </p:txBody>
      </p:sp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1" y="116632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252094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10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0958950"/>
              </p:ext>
            </p:extLst>
          </p:nvPr>
        </p:nvGraphicFramePr>
        <p:xfrm>
          <a:off x="107504" y="1052736"/>
          <a:ext cx="8784977" cy="5544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532"/>
                <a:gridCol w="1403676"/>
                <a:gridCol w="5256584"/>
                <a:gridCol w="1656185"/>
              </a:tblGrid>
              <a:tr h="4998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0447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pl-PL" sz="1400" dirty="0" smtClean="0"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Koncepcja funkcjonowania placówki 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ramach kryterium weryfikowane jest, czy Wnioskodawca posiada Koncepcję funkcjonowania placówki/placówek/oddziałów i czy Koncepcja ta w wiarygodny sposób wskazuje zasadność  zaplanowanych działań w ramach projektu (powstanie/funkcjonowanie placówki)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Poprzez Koncepcję funkcjonowania placówki/placówek/oddziałów rozumie się dokument określający co najmniej: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analizę potrzeb oraz analizę trendów demograficznych w ujęciu terytorialnym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uwzględnienie aspektu nasilenia problemów wykluczenia społecznego w ujęciu terytorialnym);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 planowanych grup docelowych i ich potrzeb;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plan działania, sposób funkcjonowania i organizacji placówki, w  tym: </a:t>
                      </a:r>
                    </a:p>
                    <a:p>
                      <a:pPr marL="167005"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a) strukturę zatrudnienia i zakres świadczonych usług przez poszczególne grupy personelu; </a:t>
                      </a:r>
                    </a:p>
                    <a:p>
                      <a:pPr marL="167005"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b) planowaną do stworzenia liczbę miejsc całodobowego lub dziennego pobytu;</a:t>
                      </a:r>
                    </a:p>
                    <a:p>
                      <a:pPr marL="167005"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c) planowane działania placówki na rzecz jej klientów.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odniesienie się do niefinansowania infrastruktury opieki instytucjonalnej;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odniesienie się do finansowania tożsamych usług świadczonych już w lokalnej społeczności przez inne placówki;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pl-PL" sz="13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opis polityki cenowej wspieranej placówki.</a:t>
                      </a:r>
                    </a:p>
                    <a:p>
                      <a:pPr algn="just"/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Koncepcja funkcjonowania placówki jest zgodna z obowiązującymi aktami prawnymi dotyczącymi realizowanej inwestycji i stanowić będzie załącznik do wniosku o dofinansowanie. Musi być ona oddzielna dla każdej tworzonej placówki i zawierać wskazane minimum (strukturę ramową).</a:t>
                      </a:r>
                      <a:endParaRPr lang="pl-PL" sz="1300" dirty="0" smtClean="0">
                        <a:effectLst/>
                        <a:ea typeface="Times New Roman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3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r>
                        <a:rPr lang="pl-PL" sz="13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3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41207189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11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979198"/>
              </p:ext>
            </p:extLst>
          </p:nvPr>
        </p:nvGraphicFramePr>
        <p:xfrm>
          <a:off x="-5649" y="1124744"/>
          <a:ext cx="8748972" cy="5227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177"/>
                <a:gridCol w="1839687"/>
                <a:gridCol w="4580343"/>
                <a:gridCol w="1999765"/>
              </a:tblGrid>
              <a:tr h="771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Nazwa kryterium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4559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Integracja społeczna/Aktywizacja społeczno-zawodowa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zakłada wsparcie infrastruktury w powiązaniu z procesem integracji społecznej lub aktywizacji społeczno-zawodowej tj. właściwym zindywidualizowanym i kompleksowym programem, mającym na celu usamodzielnienie ekonomiczne osób zagrożonych wykluczeniem społecznym lub ubóstwem (w przypadku noclegowni i domów dla bezdomnych w powiązaniu z programem wychodzenia z bezdomności).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Powyższe wynika z przedstawionej Koncepcji funkcjonowania placówki.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 dofinansowanie projektu.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r>
                        <a:rPr lang="pl-PL" sz="16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21373076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65536"/>
              </p:ext>
            </p:extLst>
          </p:nvPr>
        </p:nvGraphicFramePr>
        <p:xfrm>
          <a:off x="395535" y="902549"/>
          <a:ext cx="8568953" cy="53285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1919254"/>
                <a:gridCol w="4234070"/>
                <a:gridCol w="1958618"/>
              </a:tblGrid>
              <a:tr h="161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Lp.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Nazwa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Definicja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effectLst/>
                        </a:rPr>
                        <a:t>Opis znaczenia kryterium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5153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Realizacja projektu na obszarach wiejskich</a:t>
                      </a: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b="1" kern="1200" dirty="0" smtClean="0">
                        <a:solidFill>
                          <a:schemeClr val="dk1"/>
                        </a:solidFill>
                        <a:effectLst/>
                        <a:latin typeface="Calibri"/>
                        <a:ea typeface="+mn-ea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tego kryterium weryfikowane jest, czy projekt jest realizowany na obszarze wiejskim.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3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Projekt: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realizowany w całości na obszarze wiejskim – 2 pkt.;</a:t>
                      </a:r>
                      <a:endParaRPr lang="pl-PL" sz="14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realizowany w części na obszarze wiejskim – 1 pkt;</a:t>
                      </a:r>
                      <a:endParaRPr lang="pl-PL" sz="14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jest realizowany na obszarze wiejskim – 0 pkt.</a:t>
                      </a:r>
                      <a:endParaRPr lang="pl-PL" sz="14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Obszar wiejski, definiowany zgodnie z załącznikiem nr 1 do Rozporządzenia Wykonawczego Komisji (UE) NR 215/2014 z dnia 7 marca 2014 r., to obszar o małej gęstości zaludnienia (kod 03) [zgodnie ze stopniem urbanizacji ujętym w klasyfikacji DEGURBA obszary słabo zaludnione to obszary, na których więcej niż 50% populacji zamieszkuje tereny wiejskie (tj. gminy, które zostały przyporządkowane do kategorii 3 klasyfikacji DEGURBA)]. Zestawienie gmin, zamieszczone na stronie internetowej EUROSTAT: </a:t>
                      </a:r>
                      <a:r>
                        <a:rPr lang="pl-PL" sz="1400" u="sng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http://ec.europa.eu/eurostat/ramon/miscellaneous/index.cfm?TargetUrl=DSP_DEGURBA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wskazane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zostało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Regulaminie konkursu.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weryfikowane na podstawie zapisów wniosku o dofinansowanie projektu.</a:t>
                      </a:r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1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ea typeface="Times New Roman"/>
                          <a:cs typeface="Arial"/>
                        </a:rPr>
                        <a:t>0 – 2 pkt.</a:t>
                      </a: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ea typeface="Times New Roman"/>
                        <a:cs typeface="Arial"/>
                      </a:endParaRP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ea typeface="Times New Roman"/>
                          <a:cs typeface="Arial"/>
                        </a:rPr>
                        <a:t>(0 punktów w kryterium nie oznacza odrzucenia wniosku)</a:t>
                      </a:r>
                    </a:p>
                    <a:p>
                      <a:pPr marL="201930" algn="ctr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27052599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352795"/>
              </p:ext>
            </p:extLst>
          </p:nvPr>
        </p:nvGraphicFramePr>
        <p:xfrm>
          <a:off x="441665" y="1340768"/>
          <a:ext cx="7969144" cy="4759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5022"/>
                <a:gridCol w="1918846"/>
                <a:gridCol w="4218957"/>
                <a:gridCol w="1406319"/>
              </a:tblGrid>
              <a:tr h="522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2682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/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 rewitalizacyjny/</a:t>
                      </a:r>
                    </a:p>
                    <a:p>
                      <a:pPr algn="ctr"/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przedsięwzięcie rewitalizacyjne</a:t>
                      </a: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rewitalizacyjny/ przedsięwzięcie rewitalizacyjne wynika zobowiązującego (na dzień składania wniosku o dofinansowanie) programu rewitalizacji (tj. znajduje się na „Liście B”) znajdującego się w prowadzonym przez IZ RPO WD wykazie programów rewitalizacji.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Projekt: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wynika z programu rewitalizacji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znajduje się w prowadzonym przez IZ RPO WD wykazie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programów rewitalizacji – 2 pkt.;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None/>
                      </a:pP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nie wynika z programu rewitalizacji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 nie znajduje się w prowadzonym przez IZ RPO WD wykazie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programów rewitalizacji – 0 pkt.</a:t>
                      </a: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0 – 2 pkt.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(0 punktów w kryterium nie oznacza odrzucenia wniosku)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769388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022222"/>
              </p:ext>
            </p:extLst>
          </p:nvPr>
        </p:nvGraphicFramePr>
        <p:xfrm>
          <a:off x="467544" y="1111505"/>
          <a:ext cx="8314065" cy="5281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417"/>
                <a:gridCol w="1644815"/>
                <a:gridCol w="4758645"/>
                <a:gridCol w="1467188"/>
              </a:tblGrid>
              <a:tr h="4537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Nazwa kryterium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91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10.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Projekt realizowany na obszarach szczególnie dotkniętych ubóstwem</a:t>
                      </a: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ramach kryterium przyznawane są punkty w zależności od poziomu zamożności gminy, na terenie której zlokalizowany będzie projekt. Poziom zamożności gminy będzie liczony za pomocą wskaźnika G.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Poziom wskaźnika G został wyliczony przez MF wg zasad określonych zgodnie z  art. 20 ust. 4 ustawy z dnia 13  listopada 2003 r. o dochodach jednostek samorządu terytorialnego. Podstawą do wyliczenia wskaźnika były dane o dochodach podatkowych za 2014 r. wg stanu na 30 czerwca 2015 r. a gminy podzielone zostały na 5 grup w zależności od wartości wskaźnika G (średnia wartość wskaźnika G dla gmin województwa dolnośląskiego wyniosła 1 491,64 zł)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Ocena kryterium przeprowadzona jest odwrotnie do wartości wskaźnika, tzn. największą liczbę punktów otrzymają projekty z grupy o najniższych wartościach wskaźnika G.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0 – 4 pkt.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(0 punktów w kryterium nie oznacza odrzucenia wniosku)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5186034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31684"/>
              </p:ext>
            </p:extLst>
          </p:nvPr>
        </p:nvGraphicFramePr>
        <p:xfrm>
          <a:off x="467544" y="1324048"/>
          <a:ext cx="8314065" cy="5194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3417"/>
                <a:gridCol w="1572807"/>
                <a:gridCol w="5040560"/>
                <a:gridCol w="1257281"/>
              </a:tblGrid>
              <a:tr h="451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5804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 zlokalizowany w gminie z grupy: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poniżej 70% średniej wartości wskaźnika G – 4 pkt.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70% do 80%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3 pkt.; 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80% do 90%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2 pkt.;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90% do 100%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1 pkt.;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Clr>
                          <a:srgbClr val="00000A"/>
                        </a:buClr>
                        <a:buFont typeface="Wingdings" panose="05000000000000000000" pitchFamily="2" charset="2"/>
                        <a:buChar char=""/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powyżej 100% średniej wartości wskaźnika G 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0 pkt.</a:t>
                      </a:r>
                      <a:endParaRPr lang="pl-PL" sz="1600" dirty="0" smtClean="0">
                        <a:effectLst/>
                        <a:latin typeface="Wingdings" panose="05000000000000000000" pitchFamily="2" charset="2"/>
                        <a:ea typeface="Times New Roman" panose="02020603050405020304" pitchFamily="18" charset="0"/>
                      </a:endParaRPr>
                    </a:p>
                    <a:p>
                      <a:pPr marL="165735"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  dofinansowanie projektu.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Wartość  wskaźnika G wraz z podziałem procentowym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została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wskazana w regulaminie konkursu. 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przypadku projektów partnerskich, projektów realizowanych na obszarach kilku gmin, liczba punktów będzie średnią wyliczoną na podstawie danych dla poszczególnych partnerów.</a:t>
                      </a: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Przykład: Projekt jest realizowany (przez dwóch partnerów) – w gminie A, w której średnia wartość wskaźnika G wynosi poniżej 70% (I grupa – 4 pkt.) oraz w gminie B, średnia wartość wskaźnika G wynosi powyżej 90% (IV grupa – 1 pkt.) – w takim przypadku projekt otrzyma 2,5 pkt. ((4 pkt. + 1 pkt.)/2 = 2,5 pkt.).</a:t>
                      </a: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0155571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16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1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2600" b="1" u="sng" dirty="0" smtClean="0"/>
              <a:t>Kryteria oceny zgodności projektów ze strategią </a:t>
            </a:r>
          </a:p>
          <a:p>
            <a:pPr algn="ctr"/>
            <a:endParaRPr lang="pl-PL" sz="3600" b="1" u="sng" dirty="0" smtClean="0"/>
          </a:p>
          <a:p>
            <a:pPr algn="ctr">
              <a:lnSpc>
                <a:spcPct val="170000"/>
              </a:lnSpc>
            </a:pPr>
            <a:r>
              <a:rPr lang="pl-PL" sz="2600" dirty="0" smtClean="0"/>
              <a:t>W naborach dla ZIT AW – </a:t>
            </a:r>
            <a:r>
              <a:rPr lang="pl-PL" sz="2600" dirty="0" smtClean="0">
                <a:solidFill>
                  <a:schemeClr val="tx2"/>
                </a:solidFill>
              </a:rPr>
              <a:t>31 pkt.</a:t>
            </a:r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8224131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0" y="928670"/>
            <a:ext cx="8929718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</a:t>
            </a:r>
            <a:r>
              <a:rPr lang="pl-PL" altLang="pl-PL" sz="1400" b="1" dirty="0" smtClean="0"/>
              <a:t>oceny </a:t>
            </a:r>
            <a:r>
              <a:rPr lang="pl-PL" altLang="pl-PL" sz="1400" b="1" dirty="0"/>
              <a:t>zgodności projektu ze Strategią ZIT </a:t>
            </a:r>
            <a:r>
              <a:rPr lang="pl-PL" altLang="pl-PL" sz="1400" b="1" dirty="0" smtClean="0"/>
              <a:t>AW </a:t>
            </a:r>
            <a:r>
              <a:rPr lang="pl-PL" altLang="pl-PL" sz="1400" b="1" dirty="0"/>
              <a:t>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874359"/>
              </p:ext>
            </p:extLst>
          </p:nvPr>
        </p:nvGraphicFramePr>
        <p:xfrm>
          <a:off x="107505" y="1379920"/>
          <a:ext cx="8856983" cy="356124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60039"/>
                <a:gridCol w="4464496"/>
                <a:gridCol w="1584176"/>
                <a:gridCol w="1368152"/>
                <a:gridCol w="1080120"/>
              </a:tblGrid>
              <a:tr h="119821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Lp.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Nazwa </a:t>
                      </a:r>
                      <a:r>
                        <a:rPr lang="pl-PL" sz="1800" kern="50" dirty="0">
                          <a:effectLst/>
                        </a:rPr>
                        <a:t>kryterium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Opis znaczenia kryterium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50" dirty="0" smtClean="0">
                          <a:effectLst/>
                        </a:rPr>
                        <a:t>Maksymalna liczba punktów</a:t>
                      </a:r>
                      <a:endParaRPr lang="pl-PL" sz="18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Waga kryterium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70759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3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 Strategii  ZIT AW</a:t>
                      </a: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punktów oznacza odrzucenie wniosku!</a:t>
                      </a:r>
                      <a:endParaRPr lang="pl-PL" sz="1800" b="0" dirty="0">
                        <a:solidFill>
                          <a:srgbClr val="C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 15,50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103629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monitoringu</a:t>
                      </a:r>
                      <a:r>
                        <a:rPr lang="pl-PL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realizacji celów Strategii ZIT wynikających z Porozumienia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12,40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61914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8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8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800" b="0" dirty="0" smtClean="0">
                          <a:effectLst/>
                          <a:latin typeface="+mn-lt"/>
                        </a:rPr>
                        <a:t>3,10 pkt.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59485" y="5085184"/>
            <a:ext cx="8501122" cy="1338828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Projekt musi otrzymać min.  4,65 pkt.  (tj. 15% możliwej do uzyskania oceny maksymalnej), niespełnienie oznacza odrzucenie wniosku.</a:t>
            </a:r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3616283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1: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</a:t>
            </a:r>
            <a:endParaRPr lang="pl-PL" sz="20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280076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sprawdzana będzie </a:t>
            </a:r>
            <a:r>
              <a:rPr lang="pl-PL" sz="20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2000" dirty="0" smtClean="0">
                <a:solidFill>
                  <a:schemeClr val="bg1"/>
                </a:solidFill>
              </a:rPr>
              <a:t>we wniosku aplikacyjnym z zapisami Strategii ZIT AW;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weryfikowany będzie </a:t>
            </a:r>
            <a:r>
              <a:rPr lang="pl-PL" sz="20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2000" dirty="0" smtClean="0">
                <a:solidFill>
                  <a:schemeClr val="bg1"/>
                </a:solidFill>
              </a:rPr>
              <a:t>na  minimalizację negatywnych zjawisk opisanych w Strategii ZIT  AW;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2000" dirty="0" smtClean="0">
                <a:solidFill>
                  <a:schemeClr val="bg1"/>
                </a:solidFill>
              </a:rPr>
              <a:t>ocena na podstawie </a:t>
            </a:r>
            <a:r>
              <a:rPr lang="pl-PL" sz="2000" dirty="0">
                <a:solidFill>
                  <a:schemeClr val="bg1"/>
                </a:solidFill>
              </a:rPr>
              <a:t>2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err="1" smtClean="0">
                <a:solidFill>
                  <a:schemeClr val="bg1"/>
                </a:solidFill>
              </a:rPr>
              <a:t>podkryteriów</a:t>
            </a:r>
            <a:r>
              <a:rPr lang="pl-PL" sz="20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53470" y="4941168"/>
            <a:ext cx="8215370" cy="1272143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20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AW: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20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20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20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20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720716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2000" b="1" dirty="0" smtClean="0"/>
              <a:t>Kryterium 1: </a:t>
            </a:r>
            <a:r>
              <a:rPr lang="pl-PL" sz="2000" b="1" kern="50" dirty="0" smtClean="0">
                <a:solidFill>
                  <a:prstClr val="black"/>
                </a:solidFill>
              </a:rPr>
              <a:t>Wpływ projektu na realizację Strategii ZIT AW – c.d</a:t>
            </a:r>
            <a:r>
              <a:rPr lang="pl-PL" sz="1600" b="1" kern="50" dirty="0" smtClean="0">
                <a:solidFill>
                  <a:prstClr val="black"/>
                </a:solidFill>
              </a:rPr>
              <a:t>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191056"/>
              </p:ext>
            </p:extLst>
          </p:nvPr>
        </p:nvGraphicFramePr>
        <p:xfrm>
          <a:off x="107504" y="1341933"/>
          <a:ext cx="8928546" cy="489538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5040560"/>
                <a:gridCol w="3887986"/>
              </a:tblGrid>
              <a:tr h="627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/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Punktacja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209254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1.1  Realizacja projektu na obszarze gmin w których</a:t>
                      </a:r>
                      <a:r>
                        <a:rPr lang="pl-PL" sz="1600" baseline="0" dirty="0" smtClean="0"/>
                        <a:t> zgodnie z przeprowadzoną diagnozą zidentyfikowano strategiczne potrzeby inwestycyjne w zakresie infrastruktury społecznej.</a:t>
                      </a:r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r>
                        <a:rPr lang="pl-PL" sz="1600" baseline="0" dirty="0" smtClean="0"/>
                        <a:t> </a:t>
                      </a:r>
                      <a:r>
                        <a:rPr lang="pl-PL" sz="1600" i="1" baseline="0" dirty="0" smtClean="0"/>
                        <a:t>zgodność ze Strategią ZIT w zakresie terytorialnego wsparcia w obszarze Priorytetu 2.8</a:t>
                      </a:r>
                      <a:endParaRPr lang="pl-PL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Tak – 10,5 pkt.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87630">
                <a:tc>
                  <a:txBody>
                    <a:bodyPr/>
                    <a:lstStyle/>
                    <a:p>
                      <a:pPr algn="ctr"/>
                      <a:r>
                        <a:rPr lang="pl-PL" sz="1600" baseline="0" dirty="0" smtClean="0"/>
                        <a:t>1.2. Wpływ projektu na rozwiązanie/minimalizację problemów w zakresie infrastruktury społecznej zdiagnozowanych w obszarze problemowym opieka społeczna w sferze społecznej Strategii ZIT AW.</a:t>
                      </a:r>
                    </a:p>
                    <a:p>
                      <a:pPr algn="ctr"/>
                      <a:endParaRPr lang="pl-PL" sz="1600" baseline="0" dirty="0" smtClean="0"/>
                    </a:p>
                    <a:p>
                      <a:pPr algn="ctr"/>
                      <a:r>
                        <a:rPr lang="pl-PL" sz="1600" b="0" i="1" dirty="0" smtClean="0">
                          <a:solidFill>
                            <a:schemeClr val="tx1"/>
                          </a:solidFill>
                        </a:rPr>
                        <a:t>weryfikacja zgodności z częścią diagnostyczną Strategii ZIT w obszarze sfery społecznej</a:t>
                      </a:r>
                      <a:endParaRPr lang="pl-PL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Nie przyczynia się 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 smtClean="0"/>
                        <a:t>Przyczynia się </a:t>
                      </a:r>
                      <a:r>
                        <a:rPr lang="pl-PL" sz="1600" dirty="0" smtClean="0"/>
                        <a:t>– 5 pkt.</a:t>
                      </a:r>
                      <a:endParaRPr lang="pl-PL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28794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Obraz 9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7482365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pole tekstowe 1"/>
          <p:cNvSpPr txBox="1">
            <a:spLocks noChangeArrowheads="1"/>
          </p:cNvSpPr>
          <p:nvPr/>
        </p:nvSpPr>
        <p:spPr bwMode="auto">
          <a:xfrm>
            <a:off x="539750" y="1196752"/>
            <a:ext cx="8064500" cy="489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eaLnBrk="1" hangingPunct="1"/>
            <a:endParaRPr lang="pl-PL" altLang="pl-PL" sz="20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2400" b="1" dirty="0" smtClean="0">
              <a:solidFill>
                <a:schemeClr val="tx2"/>
              </a:solidFill>
            </a:endParaRPr>
          </a:p>
          <a:p>
            <a:pPr algn="ctr" eaLnBrk="1" hangingPunct="1"/>
            <a:endParaRPr lang="pl-PL" altLang="pl-PL" sz="3200" b="1" dirty="0" smtClean="0"/>
          </a:p>
          <a:p>
            <a:pPr algn="ctr" eaLnBrk="1" hangingPunct="1"/>
            <a:endParaRPr lang="pl-PL" altLang="pl-PL" sz="32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 smtClean="0"/>
          </a:p>
          <a:p>
            <a:pPr eaLnBrk="1" hangingPunct="1"/>
            <a:endParaRPr lang="pl-PL" altLang="pl-PL" sz="1400" b="1" dirty="0"/>
          </a:p>
        </p:txBody>
      </p:sp>
      <p:sp>
        <p:nvSpPr>
          <p:cNvPr id="6" name="Prostokąt 5"/>
          <p:cNvSpPr/>
          <p:nvPr/>
        </p:nvSpPr>
        <p:spPr>
          <a:xfrm>
            <a:off x="395536" y="1052736"/>
            <a:ext cx="8352928" cy="559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pl-PL" sz="2000" b="1" dirty="0" smtClean="0">
              <a:solidFill>
                <a:prstClr val="black"/>
              </a:solidFill>
            </a:endParaRPr>
          </a:p>
          <a:p>
            <a:pPr algn="ctr" eaLnBrk="1" hangingPunct="1"/>
            <a:r>
              <a:rPr lang="pl-PL" sz="2400" b="1" dirty="0" smtClean="0">
                <a:solidFill>
                  <a:prstClr val="black"/>
                </a:solidFill>
              </a:rPr>
              <a:t>Kryteria specyficzne dla naboru wniosków </a:t>
            </a:r>
            <a:br>
              <a:rPr lang="pl-PL" sz="2400" b="1" dirty="0" smtClean="0">
                <a:solidFill>
                  <a:prstClr val="black"/>
                </a:solidFill>
              </a:rPr>
            </a:br>
            <a:r>
              <a:rPr lang="pl-PL" sz="2400" b="1" dirty="0" smtClean="0">
                <a:solidFill>
                  <a:prstClr val="black"/>
                </a:solidFill>
              </a:rPr>
              <a:t>o dofinansowanie </a:t>
            </a:r>
            <a:br>
              <a:rPr lang="pl-PL" sz="2400" b="1" dirty="0" smtClean="0">
                <a:solidFill>
                  <a:prstClr val="black"/>
                </a:solidFill>
              </a:rPr>
            </a:br>
            <a:r>
              <a:rPr lang="pl-PL" sz="2400" b="1" dirty="0" smtClean="0">
                <a:solidFill>
                  <a:prstClr val="black"/>
                </a:solidFill>
              </a:rPr>
              <a:t>w trybie konkursowym </a:t>
            </a:r>
            <a:endParaRPr lang="pl-PL" altLang="pl-PL" sz="2400" b="1" dirty="0" smtClean="0"/>
          </a:p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pl-PL" sz="2000" b="1" dirty="0" smtClean="0">
                <a:latin typeface="+mn-lt"/>
                <a:cs typeface="Arial" panose="020B0604020202020204" pitchFamily="34" charset="0"/>
              </a:rPr>
              <a:t/>
            </a:r>
            <a:br>
              <a:rPr lang="pl-PL" sz="2000" b="1" dirty="0" smtClean="0">
                <a:latin typeface="+mn-lt"/>
                <a:cs typeface="Arial" panose="020B0604020202020204" pitchFamily="34" charset="0"/>
              </a:rPr>
            </a:br>
            <a:r>
              <a:rPr lang="pl-PL" sz="20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Oś priorytetowa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6 </a:t>
            </a:r>
            <a:r>
              <a:rPr lang="pl-PL" sz="2000" b="1" dirty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Infrastruktura 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spójności społecznej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Calibri"/>
                <a:cs typeface="Arial" pitchFamily="34" charset="0"/>
              </a:rPr>
              <a:t>      </a:t>
            </a: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Działanie 6.1 Inwestycje w infrastrukturę społeczną</a:t>
            </a: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endParaRPr lang="pl-PL" sz="2000" b="1" dirty="0">
              <a:solidFill>
                <a:srgbClr val="000000"/>
              </a:solidFill>
              <a:latin typeface="Arial" pitchFamily="34" charset="0"/>
              <a:ea typeface="Calibri" pitchFamily="2"/>
              <a:cs typeface="Arial" pitchFamily="34" charset="0"/>
            </a:endParaRPr>
          </a:p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pl-PL" sz="2000" b="1" dirty="0" smtClean="0">
                <a:solidFill>
                  <a:srgbClr val="000000"/>
                </a:solidFill>
                <a:latin typeface="Arial" pitchFamily="34" charset="0"/>
                <a:ea typeface="Calibri" pitchFamily="2"/>
                <a:cs typeface="Arial" pitchFamily="34" charset="0"/>
              </a:rPr>
              <a:t>Poddziałanie 6.1.4 Inwestycje w infrastrukturę społeczną – ZIT AW</a:t>
            </a:r>
          </a:p>
          <a:p>
            <a:pPr marL="180340" lvl="0" indent="-180340" algn="just" eaLnBrk="1" fontAlgn="auto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</a:pPr>
            <a:endParaRPr lang="pl-PL" sz="2000" b="1" kern="150" dirty="0" smtClean="0">
              <a:solidFill>
                <a:prstClr val="black"/>
              </a:solidFill>
              <a:latin typeface="Calibri"/>
              <a:ea typeface="SimSun"/>
              <a:cs typeface="Tahoma"/>
            </a:endParaRPr>
          </a:p>
          <a:p>
            <a:pPr marL="180340" lvl="0" indent="-180340" algn="just" eaLnBrk="1" fontAlgn="auto" hangingPunct="1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pl-PL" sz="2000" b="1" kern="150" dirty="0" smtClean="0">
                <a:solidFill>
                  <a:prstClr val="black"/>
                </a:solidFill>
                <a:latin typeface="Calibri"/>
                <a:ea typeface="SimSun"/>
                <a:cs typeface="Tahoma"/>
              </a:rPr>
              <a:t>Typ </a:t>
            </a:r>
            <a:r>
              <a:rPr lang="pl-PL" sz="2000" b="1" kern="150" dirty="0">
                <a:solidFill>
                  <a:prstClr val="black"/>
                </a:solidFill>
                <a:latin typeface="Calibri"/>
                <a:ea typeface="SimSun"/>
                <a:cs typeface="Tahoma"/>
              </a:rPr>
              <a:t>B:	</a:t>
            </a:r>
            <a:r>
              <a:rPr lang="pl-PL" sz="2000" b="1" kern="150" dirty="0">
                <a:solidFill>
                  <a:prstClr val="black"/>
                </a:solidFill>
                <a:latin typeface="Calibri"/>
                <a:ea typeface="SimSun"/>
                <a:cs typeface="Tahoma"/>
              </a:rPr>
              <a:t>Budowa, remont, przebudowa, rozbudowa, nadbudowa, wyposażenie infrastruktury społecznej powiązanej z procesem integracji społecznej, aktywizacji społeczno-zawodowej i </a:t>
            </a:r>
            <a:r>
              <a:rPr lang="pl-PL" sz="2000" b="1" kern="150" dirty="0" err="1">
                <a:solidFill>
                  <a:prstClr val="black"/>
                </a:solidFill>
                <a:latin typeface="Calibri"/>
                <a:ea typeface="SimSun"/>
                <a:cs typeface="Tahoma"/>
              </a:rPr>
              <a:t>deinstytucjonalizacji</a:t>
            </a:r>
            <a:r>
              <a:rPr lang="pl-PL" sz="2000" b="1" kern="150" dirty="0">
                <a:solidFill>
                  <a:prstClr val="black"/>
                </a:solidFill>
                <a:latin typeface="Calibri"/>
                <a:ea typeface="SimSun"/>
                <a:cs typeface="Tahoma"/>
              </a:rPr>
              <a:t> usług</a:t>
            </a:r>
          </a:p>
          <a:p>
            <a:pPr marL="180340" lvl="0" indent="-180340" algn="just" eaLnBrk="1" fontAlgn="auto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</a:pPr>
            <a:endParaRPr lang="pl-PL" sz="2000" b="1" i="1" dirty="0">
              <a:solidFill>
                <a:prstClr val="black"/>
              </a:solidFill>
              <a:latin typeface="Calibri"/>
            </a:endParaRPr>
          </a:p>
          <a:p>
            <a:pPr lvl="0" algn="ctr" eaLnBrk="1" hangingPunct="1"/>
            <a:endParaRPr lang="pl-PL" sz="2000" b="1" u="sng" dirty="0" smtClean="0">
              <a:solidFill>
                <a:prstClr val="black"/>
              </a:solidFill>
              <a:latin typeface="+mn-lt"/>
              <a:ea typeface="Calibri"/>
              <a:cs typeface="Arial" panose="020B0604020202020204" pitchFamily="34" charset="0"/>
            </a:endParaRPr>
          </a:p>
        </p:txBody>
      </p:sp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dirty="0" smtClean="0">
                <a:latin typeface="+mj-lt"/>
              </a:rPr>
              <a:t>Kryterium 2: </a:t>
            </a:r>
            <a:r>
              <a:rPr lang="pl-PL" sz="2000" b="1" dirty="0" smtClean="0"/>
              <a:t>Wpływ realizacji projektu na realizację wartości docelowej wskaźników monitoringu realizacji celów Strategii ZIT </a:t>
            </a:r>
            <a:r>
              <a:rPr lang="pl-PL" sz="2000" b="1" dirty="0" err="1" smtClean="0"/>
              <a:t>WrOF</a:t>
            </a:r>
            <a:endParaRPr lang="pl-PL" altLang="pl-PL" sz="20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248846"/>
              </p:ext>
            </p:extLst>
          </p:nvPr>
        </p:nvGraphicFramePr>
        <p:xfrm>
          <a:off x="179512" y="1714488"/>
          <a:ext cx="8784976" cy="471531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312368"/>
                <a:gridCol w="5472608"/>
              </a:tblGrid>
              <a:tr h="135447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20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355600" marR="0" lvl="1" indent="-2730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2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Liczba wspartych obiektów, w których realizowane są usługi społeczne[szt.]</a:t>
                      </a:r>
                      <a:endParaRPr kumimoji="0" lang="pl-PL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5898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 smtClean="0">
                          <a:effectLst/>
                          <a:latin typeface="+mj-lt"/>
                        </a:rPr>
                        <a:t>Brak</a:t>
                      </a:r>
                      <a:r>
                        <a:rPr lang="pl-PL" sz="2000" kern="50" baseline="0" dirty="0" smtClean="0">
                          <a:effectLst/>
                          <a:latin typeface="+mj-lt"/>
                        </a:rPr>
                        <a:t> wpływu i wpływ nieznaczący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800" baseline="0" dirty="0" smtClean="0">
                          <a:latin typeface="+mj-lt"/>
                          <a:ea typeface="Calibri"/>
                          <a:cs typeface="Times New Roman"/>
                        </a:rPr>
                        <a:t>Brak wspartych obiektów            0 pkt.</a:t>
                      </a:r>
                      <a:endParaRPr lang="pl-PL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62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20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 1 wsparty obiekt           3,10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4860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2 wsparte obiekty</a:t>
                      </a: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           6,20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58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2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baseline="0" dirty="0" smtClean="0">
                          <a:latin typeface="+mj-lt"/>
                          <a:ea typeface="Calibri"/>
                          <a:cs typeface="Times New Roman"/>
                        </a:rPr>
                        <a:t>3 i więcej wspartych obiektów</a:t>
                      </a: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             12,40 pkt.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045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2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2000" dirty="0" smtClean="0">
                          <a:latin typeface="+mj-lt"/>
                          <a:ea typeface="Calibri"/>
                          <a:cs typeface="Times New Roman"/>
                        </a:rPr>
                        <a:t>100%</a:t>
                      </a: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6396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Ocena:</a:t>
                      </a:r>
                      <a:r>
                        <a:rPr lang="pl-PL" sz="2000" b="1" kern="1200" baseline="0" dirty="0">
                          <a:effectLst/>
                          <a:latin typeface="+mj-lt"/>
                        </a:rPr>
                        <a:t> </a:t>
                      </a: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max 12,40 </a:t>
                      </a:r>
                      <a:r>
                        <a:rPr lang="pl-PL" sz="20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2000" b="1" kern="50" dirty="0" smtClean="0">
                          <a:effectLst/>
                          <a:latin typeface="+mj-lt"/>
                        </a:rPr>
                        <a:t>%</a:t>
                      </a:r>
                      <a:endParaRPr lang="pl-PL" sz="20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  <p:sp>
        <p:nvSpPr>
          <p:cNvPr id="13" name="Strzałka w prawo 12"/>
          <p:cNvSpPr/>
          <p:nvPr/>
        </p:nvSpPr>
        <p:spPr>
          <a:xfrm>
            <a:off x="7011952" y="3356992"/>
            <a:ext cx="360040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prawo 13"/>
          <p:cNvSpPr/>
          <p:nvPr/>
        </p:nvSpPr>
        <p:spPr>
          <a:xfrm>
            <a:off x="6516216" y="3933056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prawo 14"/>
          <p:cNvSpPr/>
          <p:nvPr/>
        </p:nvSpPr>
        <p:spPr>
          <a:xfrm>
            <a:off x="6516216" y="4365104"/>
            <a:ext cx="36004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Strzałka w prawo 15"/>
          <p:cNvSpPr/>
          <p:nvPr/>
        </p:nvSpPr>
        <p:spPr>
          <a:xfrm>
            <a:off x="7011952" y="4902454"/>
            <a:ext cx="504056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8" name="Obraz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42688843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2000" b="1" dirty="0" smtClean="0">
                <a:latin typeface="+mj-lt"/>
              </a:rPr>
              <a:t>Kryterium 3: </a:t>
            </a:r>
            <a:r>
              <a:rPr lang="pl-PL" sz="20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23554" y="4581128"/>
            <a:ext cx="8856538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361950" lvl="0" indent="-180975">
              <a:buFont typeface="Wingdings" pitchFamily="2" charset="2"/>
              <a:buChar char="Ø"/>
            </a:pPr>
            <a:r>
              <a:rPr lang="pl-PL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uzależnieniem realizacji jednego projektu od przeprowadzenia innego przedsięwzięcia</a:t>
            </a:r>
            <a:r>
              <a:rPr lang="pl-PL" sz="16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123554" y="3577345"/>
            <a:ext cx="8856538" cy="923330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W ramach tego kryterium będzie weryfikowane, </a:t>
            </a:r>
            <a:r>
              <a:rPr lang="pl-PL" b="1" dirty="0">
                <a:solidFill>
                  <a:schemeClr val="bg1"/>
                </a:solidFill>
              </a:rPr>
              <a:t>czy </a:t>
            </a:r>
            <a:r>
              <a:rPr lang="pl-PL" b="1" dirty="0" smtClean="0">
                <a:solidFill>
                  <a:schemeClr val="bg1"/>
                </a:solidFill>
              </a:rPr>
              <a:t>istnieją projekty powiązane </a:t>
            </a:r>
            <a:r>
              <a:rPr lang="pl-PL" dirty="0" smtClean="0">
                <a:solidFill>
                  <a:schemeClr val="bg1"/>
                </a:solidFill>
              </a:rPr>
              <a:t>ze </a:t>
            </a:r>
            <a:r>
              <a:rPr lang="pl-PL" dirty="0">
                <a:solidFill>
                  <a:schemeClr val="bg1"/>
                </a:solidFill>
              </a:rPr>
              <a:t>zgłoszonym projektem, które zostały zrealizowane, bądź są w trakcie realizacji na terenie danego ZIT i zostały sfinansowane ze środków publicznych zewnętrznych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15824"/>
              </p:ext>
            </p:extLst>
          </p:nvPr>
        </p:nvGraphicFramePr>
        <p:xfrm>
          <a:off x="143731" y="1268760"/>
          <a:ext cx="8856538" cy="230858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921745"/>
                <a:gridCol w="5934793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Punktacja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Komplementarność</a:t>
                      </a:r>
                      <a:r>
                        <a:rPr lang="pl-PL" sz="1800" kern="50" dirty="0">
                          <a:effectLst/>
                        </a:rPr>
                        <a:t> 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0001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0 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Brak komplementarności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25 %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0,775 </a:t>
                      </a:r>
                      <a:r>
                        <a:rPr lang="pl-PL" sz="1800" kern="50" dirty="0">
                          <a:effectLst/>
                        </a:rPr>
                        <a:t>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jednym</a:t>
                      </a:r>
                      <a:r>
                        <a:rPr lang="pl-PL" sz="1800" kern="50" dirty="0" smtClean="0">
                          <a:effectLst/>
                        </a:rPr>
                        <a:t> </a:t>
                      </a:r>
                      <a:r>
                        <a:rPr lang="pl-PL" sz="1800" kern="50" dirty="0">
                          <a:effectLst/>
                        </a:rPr>
                        <a:t>projektem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50 %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1,55 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dwoma</a:t>
                      </a:r>
                      <a:r>
                        <a:rPr lang="pl-PL" sz="1800" kern="50" dirty="0" smtClean="0">
                          <a:effectLst/>
                        </a:rPr>
                        <a:t> </a:t>
                      </a:r>
                      <a:r>
                        <a:rPr lang="pl-PL" sz="1800" kern="50" dirty="0">
                          <a:effectLst/>
                        </a:rPr>
                        <a:t>projektami,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 smtClean="0">
                          <a:effectLst/>
                        </a:rPr>
                        <a:t>100</a:t>
                      </a:r>
                      <a:r>
                        <a:rPr lang="pl-PL" sz="1800" kern="50" baseline="0" dirty="0" smtClean="0">
                          <a:effectLst/>
                        </a:rPr>
                        <a:t> </a:t>
                      </a:r>
                      <a:r>
                        <a:rPr lang="pl-PL" sz="1800" kern="50" dirty="0" smtClean="0">
                          <a:effectLst/>
                        </a:rPr>
                        <a:t>% </a:t>
                      </a:r>
                      <a:r>
                        <a:rPr lang="pl-PL" sz="1800" kern="50" dirty="0" err="1" smtClean="0">
                          <a:effectLst/>
                        </a:rPr>
                        <a:t>max</a:t>
                      </a:r>
                      <a:r>
                        <a:rPr lang="pl-PL" sz="1800" kern="50" dirty="0" smtClean="0">
                          <a:effectLst/>
                        </a:rPr>
                        <a:t>. oceny: 3,10pkt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Projekt komplementarny z co najmniej </a:t>
                      </a:r>
                      <a:r>
                        <a:rPr lang="pl-PL" sz="1800" b="1" kern="50" dirty="0" smtClean="0">
                          <a:effectLst/>
                        </a:rPr>
                        <a:t>czteroma </a:t>
                      </a:r>
                      <a:r>
                        <a:rPr lang="pl-PL" sz="1800" kern="50" dirty="0">
                          <a:effectLst/>
                        </a:rPr>
                        <a:t>projektami, </a:t>
                      </a:r>
                      <a:endParaRPr lang="pl-PL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800" kern="50" dirty="0">
                          <a:effectLst/>
                        </a:rPr>
                        <a:t>Ocena</a:t>
                      </a:r>
                      <a:r>
                        <a:rPr lang="pl-PL" sz="1800" kern="50" dirty="0" smtClean="0">
                          <a:effectLst/>
                        </a:rPr>
                        <a:t>:</a:t>
                      </a:r>
                      <a:r>
                        <a:rPr lang="pl-PL" sz="1800" kern="50" baseline="0" dirty="0">
                          <a:effectLst/>
                        </a:rPr>
                        <a:t> </a:t>
                      </a:r>
                      <a:r>
                        <a:rPr lang="pl-PL" sz="1800" kern="50" baseline="0" dirty="0" smtClean="0">
                          <a:effectLst/>
                        </a:rPr>
                        <a:t> </a:t>
                      </a:r>
                      <a:r>
                        <a:rPr lang="pl-PL" sz="1800" kern="50" dirty="0" smtClean="0">
                          <a:effectLst/>
                        </a:rPr>
                        <a:t>max 3,10 </a:t>
                      </a:r>
                      <a:r>
                        <a:rPr lang="pl-PL" sz="1800" kern="50" dirty="0">
                          <a:effectLst/>
                        </a:rPr>
                        <a:t>pkt. – 100</a:t>
                      </a:r>
                      <a:r>
                        <a:rPr lang="pl-PL" sz="1800" kern="50" dirty="0" smtClean="0">
                          <a:effectLst/>
                        </a:rPr>
                        <a:t>%</a:t>
                      </a:r>
                      <a:endParaRPr lang="pl-PL" sz="1800" dirty="0">
                        <a:effectLst/>
                      </a:endParaRPr>
                    </a:p>
                  </a:txBody>
                  <a:tcPr marL="58728" marR="58728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  <p:pic>
        <p:nvPicPr>
          <p:cNvPr id="12" name="Obraz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21144138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22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endParaRPr lang="pl-PL" sz="3200" dirty="0" smtClean="0">
              <a:solidFill>
                <a:prstClr val="black"/>
              </a:solidFill>
              <a:latin typeface="Calibri"/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pl-PL" sz="3200" dirty="0" smtClean="0">
                <a:solidFill>
                  <a:prstClr val="black"/>
                </a:solidFill>
                <a:latin typeface="Calibri"/>
              </a:rPr>
              <a:t>Dziękuję </a:t>
            </a:r>
            <a:r>
              <a:rPr lang="pl-PL" sz="3200" dirty="0">
                <a:solidFill>
                  <a:prstClr val="black"/>
                </a:solidFill>
                <a:latin typeface="Calibri"/>
              </a:rPr>
              <a:t>za uwagę</a:t>
            </a:r>
          </a:p>
        </p:txBody>
      </p:sp>
      <p:pic>
        <p:nvPicPr>
          <p:cNvPr id="12" name="Obraz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689402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 fontScale="92500" lnSpcReduction="20000"/>
          </a:bodyPr>
          <a:lstStyle/>
          <a:p>
            <a:pPr algn="just"/>
            <a:endParaRPr lang="pl-PL" sz="1600" b="1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endParaRPr lang="pl-PL" sz="1600" b="1" u="sng" dirty="0" smtClean="0"/>
          </a:p>
          <a:p>
            <a:pPr algn="ctr"/>
            <a:r>
              <a:rPr lang="pl-PL" sz="3600" b="1" u="sng" dirty="0" smtClean="0"/>
              <a:t>Kryteria merytoryczne specyficzne</a:t>
            </a:r>
          </a:p>
          <a:p>
            <a:pPr algn="ctr"/>
            <a:endParaRPr lang="pl-PL" sz="3600" b="1" u="sng" dirty="0" smtClean="0"/>
          </a:p>
          <a:p>
            <a:pPr algn="ctr">
              <a:lnSpc>
                <a:spcPct val="170000"/>
              </a:lnSpc>
            </a:pPr>
            <a:r>
              <a:rPr lang="pl-PL" sz="3000" dirty="0" smtClean="0"/>
              <a:t>W naborach dla ZIT AW – </a:t>
            </a:r>
            <a:r>
              <a:rPr lang="pl-PL" sz="3000" dirty="0">
                <a:solidFill>
                  <a:schemeClr val="tx2"/>
                </a:solidFill>
              </a:rPr>
              <a:t>8</a:t>
            </a:r>
            <a:r>
              <a:rPr lang="pl-PL" sz="3000" dirty="0" smtClean="0">
                <a:solidFill>
                  <a:schemeClr val="tx2"/>
                </a:solidFill>
              </a:rPr>
              <a:t> pkt.</a:t>
            </a:r>
          </a:p>
          <a:p>
            <a:pPr>
              <a:buFontTx/>
              <a:buChar char="-"/>
            </a:pPr>
            <a:endParaRPr lang="pl-PL" sz="1600" b="1" u="sng" dirty="0" smtClean="0"/>
          </a:p>
          <a:p>
            <a:pPr>
              <a:buFontTx/>
              <a:buChar char="-"/>
            </a:pPr>
            <a:endParaRPr lang="pl-PL" sz="1600" b="1" u="sng" dirty="0" smtClean="0"/>
          </a:p>
          <a:p>
            <a:endParaRPr lang="pl-PL" sz="1600" dirty="0" smtClean="0"/>
          </a:p>
          <a:p>
            <a:endParaRPr lang="pl-PL" sz="1600" b="1" dirty="0"/>
          </a:p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 smtClean="0"/>
          </a:p>
        </p:txBody>
      </p:sp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6580278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4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437799"/>
              </p:ext>
            </p:extLst>
          </p:nvPr>
        </p:nvGraphicFramePr>
        <p:xfrm>
          <a:off x="323528" y="1124744"/>
          <a:ext cx="8568952" cy="5243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2235484"/>
                <a:gridCol w="3917840"/>
                <a:gridCol w="1958617"/>
              </a:tblGrid>
              <a:tr h="290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Lp.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Nazwa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Definicja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effectLst/>
                        </a:rPr>
                        <a:t>Opis znaczenia kryterium</a:t>
                      </a:r>
                      <a:endParaRPr lang="pl-PL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50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2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pl-PL" sz="1200" dirty="0" smtClean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pl-PL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2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Powiązanie z realizacją celów RPO WD 2014-2020 w zakresie wsparcia udzielanego ze środków EFS</a:t>
                      </a:r>
                      <a:endParaRPr lang="pl-PL" sz="14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przyczynia się do osiągnięcia celów zapisanych w RPO WD 2014-2020 w zakresie wsparcia udzielanego ze środków EFS.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Wsparcie inwestycyjne w ramach EFRR w Działaniu 6.1 dla projektów typu A i B przewidziano szczególnie w powiązaniu z 9 Osią Priorytetową RPO WD 2014-2020, w tym z działaniami realizowanymi w ramach EFS w Działaniu 9.2 A Usługi asystenckie i opiekuńcze nad osobami niesamodzielnymi świadczone w lokalnej społeczności, 9.2 B Usługi wsparcia rodziny i pieczy zastępczej oraz 9.1 Aktywna integracja RPO WD 2014-2020.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otrzymania wsparcia nie jest niezbędna realizacja projektu w ramach ww. Działań w 9 Osi Priorytetowej RPO WD 2014-2020, wykazać jednak należy, że projekt przyczynia się do osiągnięcia celów zapisanych w RPO WD 2014-2020 finansowanych ze środków EFS dotyczących zwiększenia zatrudnienia, włączenia społecznego i walki z ubóstwem.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3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3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 dofinansowanie.</a:t>
                      </a:r>
                      <a:endParaRPr lang="pl-PL" sz="1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Tak/Nie</a:t>
                      </a:r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Kryterium obligatoryjne</a:t>
                      </a: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(spełnienie jest niezbędne dla możliwości otrzymania dofinansowania).</a:t>
                      </a:r>
                    </a:p>
                    <a:p>
                      <a:pPr algn="just"/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3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Niespełnienie kryterium oznacza odrzucenie wniosku</a:t>
                      </a:r>
                    </a:p>
                    <a:p>
                      <a:pPr algn="just"/>
                      <a:endParaRPr lang="pl-PL" sz="13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5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363796"/>
              </p:ext>
            </p:extLst>
          </p:nvPr>
        </p:nvGraphicFramePr>
        <p:xfrm>
          <a:off x="179512" y="1052736"/>
          <a:ext cx="8712967" cy="54542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692"/>
                <a:gridCol w="1551532"/>
                <a:gridCol w="4896544"/>
                <a:gridCol w="1800199"/>
              </a:tblGrid>
              <a:tr h="61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7115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2.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Uzasadnienie budowy nowego obiektu </a:t>
                      </a:r>
                      <a:b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(dotyczy projektu polegającego na budowie nowego obiektu)</a:t>
                      </a: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pl-PL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ramach kryterium weryfikowana jest konieczność budowy nowego obiektu oraz czy zapewnienie infrastruktury nie jest możliwe w inny sposób. W szczególności weryfikowane jest, czy remont, przebudowa, rozbudowa*, nadbudowa istniejącego obiektu na terenie realizacji projektu nie jest możliwa lub jest nieuzasadniona ekonomicznie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dotyczy projektów polegających na budowie nowego obiektu (infrastruktury) oraz rozbudowy istniejącej infrastruktury o obiekt, który nie będzie funkcjonalnie i rzeczywiście połączony z istniejącą częścią infrastruktury.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Kryterium weryfikowane na podstawie zapisów wniosku o dofinansowanie projektu.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r>
                        <a:rPr lang="pl-PL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 pojęciem rozbudowy rozumie się sytuację, w której rozbudowywana część obiektu będzie funkcjonalnie i rzeczywiście połączona z istniejącą częścią obiektu.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pl-PL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Tak/Nie/Nie dotyczy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29815530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6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98712"/>
              </p:ext>
            </p:extLst>
          </p:nvPr>
        </p:nvGraphicFramePr>
        <p:xfrm>
          <a:off x="179512" y="1772815"/>
          <a:ext cx="8784976" cy="3251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5424"/>
                <a:gridCol w="1426784"/>
                <a:gridCol w="5112568"/>
                <a:gridCol w="1800200"/>
              </a:tblGrid>
              <a:tr h="1154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2332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3.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Wykluczenie wsparcia opieki instytucjonalnej</a:t>
                      </a: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4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ramach kryterium weryfikowane jest, czy projekt nie dotyczy finansowania infrastruktury opieki instytucjonalnej w rozumieniu „</a:t>
                      </a:r>
                      <a:r>
                        <a:rPr lang="pl-PL" sz="14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Wytycznych w zakresie realizacji przedsięwzięć w obszarze włączenia społecznego i zwalczania ubóstwa z wykorzystaniem środków EFS i EFRR na lata 2014-2020”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.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Powyższe wynika z przedstawionej Koncepcji funkcjonowania placówki. </a:t>
                      </a:r>
                      <a:endParaRPr lang="pl-PL" sz="14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odrzucenie</a:t>
                      </a:r>
                      <a:r>
                        <a:rPr lang="pl-P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wniosku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7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340768"/>
            <a:ext cx="8496944" cy="4104456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6674716"/>
              </p:ext>
            </p:extLst>
          </p:nvPr>
        </p:nvGraphicFramePr>
        <p:xfrm>
          <a:off x="179512" y="1340768"/>
          <a:ext cx="8712969" cy="4864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690"/>
                <a:gridCol w="1479526"/>
                <a:gridCol w="5184576"/>
                <a:gridCol w="1584177"/>
              </a:tblGrid>
              <a:tr h="260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3740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Usługi świadczone w lokalnej społeczności/środowisku lokalnym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 ramach kryterium weryfikowane jest, czy projekt dotyczy finansowania infrastruktury umożliwiającej świadczenie usług w lokalnej społeczności/środowisku lokalnym, w rozumieniu </a:t>
                      </a:r>
                      <a:r>
                        <a:rPr lang="pl-PL" sz="1400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„Wytycznych w zakresie realizacji przedsięwzięć w obszarze włączenia społecznego i zwalczania ubóstwa z wykorzystaniem środków Europejskiego Funduszu Społecznego i Europejskiego Funduszu Rozwoju Regionalnego na lata 2014-2020”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/>
                        </a:rPr>
                        <a:t> 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Wskazane w </a:t>
                      </a:r>
                      <a:r>
                        <a:rPr lang="pl-PL" sz="1400" i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„Wytycznych” </a:t>
                      </a: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przesłanki muszą zostać spełnione łącznie i wynikać z przedstawionej Koncepcji funkcjonowania placówki.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Kryterium weryfikowane na podstawie zapisów wniosku o dofinansowanie projektu i Koncepcji funkcjonowania placówki.</a:t>
                      </a:r>
                      <a:endParaRPr lang="pl-PL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dirty="0" smtClean="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Tak/Nie/Nie dotyczy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5018"/>
            <a:ext cx="4104456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2911534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8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6726"/>
              </p:ext>
            </p:extLst>
          </p:nvPr>
        </p:nvGraphicFramePr>
        <p:xfrm>
          <a:off x="179513" y="1052736"/>
          <a:ext cx="8784976" cy="5474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532"/>
                <a:gridCol w="1619699"/>
                <a:gridCol w="4688750"/>
                <a:gridCol w="2007995"/>
              </a:tblGrid>
              <a:tr h="327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>
                          <a:effectLst/>
                        </a:rPr>
                        <a:t>Opis znaczenia kryterium</a:t>
                      </a:r>
                      <a:endParaRPr lang="pl-PL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01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pl-P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Odrębność placówek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ramach kryterium weryfikowane jest, czy placówki nie będą w sposób sztuczny rozdzielane aby spełnić limit miejsc (nie będzie to rzeczywista usługa świadczona w lokalnej społeczności/środowisku lokalnym).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W przypadku, gdy projekt dotyczy inwestycji w infrastrukturę i wyposażenie więcej niż jednej placówki tego samego typu świadczącej usługi opieki instytucjonalnej w rozumieniu </a:t>
                      </a:r>
                      <a:r>
                        <a:rPr lang="pl-PL" sz="14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„Wytycznych w zakresie realizacji przedsięwzięć w obszarze włączenia społecznego i zwalczania ubóstwa z wykorzystaniem środków Europejskiego Funduszu Społecznego i Europejskiego Funduszu Rozwoju Regionalnego na lata 2014-2020”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, np.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opiekuńczo-pobytowej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lub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opiekuńczo-wychowawczej* (co do których, zgodnie z </a:t>
                      </a:r>
                      <a:r>
                        <a:rPr lang="pl-PL" sz="1400" i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„Wytycznymi w zakresie realizacji przedsięwzięć w obszarze włączenia społecznego i zwalczania ubóstwa z wykorzystaniem środków Europejskiego Funduszu Społecznego i Europejskiego Funduszu Rozwoju Regionalnego na lata 2014-2020” 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występuje ograniczenie co do ilości miejsc)</a:t>
                      </a: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Wnioskodawca zobowiązany jest do udowodnienia odrębności placówek. </a:t>
                      </a:r>
                      <a:endParaRPr lang="pl-PL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l-PL" sz="11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effectLst/>
                          <a:latin typeface="+mn-lt"/>
                        </a:rPr>
                        <a:t>*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 rozumieniu ustawy z dnia 9 czerwca 2011 r. o wspieraniu rodziny i systemie pieczy zastępczej (Dz. U. z 2016 r. poz. 332, z </a:t>
                      </a:r>
                      <a:r>
                        <a:rPr kumimoji="0" lang="pl-PL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późn</a:t>
                      </a:r>
                      <a:r>
                        <a:rPr kumimoji="0" lang="pl-PL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zm.) dla więcej niż 14 osób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Tak/Nie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Kryterium obligatoryjne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(spełnienie jest niezbędne dla możliwości otrzymania dofinansowania)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Niespełnienie kryterium oznacza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odrzucenie wniosku</a:t>
                      </a:r>
                      <a:endParaRPr lang="pl-PL" sz="14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65018"/>
            <a:ext cx="4176464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26632691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Symbol zastępczy numeru slajdu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B9D93B2-4911-4718-BF4D-ED3DDB03EE70}" type="slidenum">
              <a:rPr lang="pl-PL" altLang="pl-PL"/>
              <a:pPr/>
              <a:t>9</a:t>
            </a:fld>
            <a:endParaRPr lang="pl-PL" alt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67544" y="1412776"/>
            <a:ext cx="8496944" cy="4032448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pl-PL" sz="1600" b="1" dirty="0"/>
              <a:t/>
            </a:r>
            <a:br>
              <a:rPr lang="pl-PL" sz="1600" b="1" dirty="0"/>
            </a:br>
            <a:endParaRPr lang="pl-PL" sz="1600" b="1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41382"/>
              </p:ext>
            </p:extLst>
          </p:nvPr>
        </p:nvGraphicFramePr>
        <p:xfrm>
          <a:off x="143928" y="1052736"/>
          <a:ext cx="8820560" cy="57000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011"/>
                <a:gridCol w="874717"/>
                <a:gridCol w="6408712"/>
                <a:gridCol w="1080120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Nazwa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Definicja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effectLst/>
                        </a:rPr>
                        <a:t>Opis znaczenia kryterium</a:t>
                      </a: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/>
                </a:tc>
              </a:tr>
              <a:tr h="4013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l-PL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702" marR="627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Odrębność placówek należy wykazać, np.  poprzez: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przestrzennej;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finansowej (m.in. odrębne ewidencje środków trwałych oraz ich umorzenia, ewidencje środków pieniężnych, ewidencje rozrachunków, ewidencje kosztów i  przychodów, a także prowadzenie odrębnych kont/subkont i  rejestrów dokumentów księgowych, w układzie umożliwiającym uzyskanie informacji w wymaganym zakresie. Podmioty nie prowadzące ksiąg rachunkowych zobowiązane są jednoznacznie oddzielić i oznaczyć wszystkie operacje oraz prowadzić odrębne konta/subkonta i rejestry dokumentów księgowych, w układzie umożliwiającym uzyskanie informacji w wymaganym zakresie);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funkcjonalnej (m.in. odrębna koncepcja funkcjonowania placówki oraz strategia określająca cele oraz misję placówki);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wskazanie odrębności w zakresie struktury organizacyjnej (m.in. odrębny regulamin funkcjonowania placówki, odrębność kadry).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300" dirty="0" smtClean="0">
                          <a:effectLst/>
                          <a:latin typeface="+mn-lt"/>
                        </a:rPr>
                        <a:t>Kryterium weryfikowane na podstawie zapisów wniosku o dofinansowanie projektu i Koncepcji funkcjonowania placówki. w rozumieniu „Wytycznych w zakresie realizacji przedsięwzięć w obszarze włączenia społecznego i zwalczania ubóstwa z wykorzystaniem środków Europejskiego Funduszu Społecznego i Europejskiego Funduszu Rozwoju Regionalnego na lata 2014-2020”.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Obraz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65018"/>
            <a:ext cx="4104456" cy="673264"/>
          </a:xfrm>
          <a:prstGeom prst="rect">
            <a:avLst/>
          </a:prstGeom>
          <a:pattFill prst="pct10">
            <a:fgClr>
              <a:sysClr val="windowText" lastClr="000000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6015615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ik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plik</Template>
  <TotalTime>8119</TotalTime>
  <Words>1287</Words>
  <Application>Microsoft Office PowerPoint</Application>
  <PresentationFormat>Pokaz na ekranie (4:3)</PresentationFormat>
  <Paragraphs>566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22</vt:i4>
      </vt:variant>
    </vt:vector>
  </HeadingPairs>
  <TitlesOfParts>
    <vt:vector size="31" baseType="lpstr">
      <vt:lpstr>SimSun</vt:lpstr>
      <vt:lpstr>Arial</vt:lpstr>
      <vt:lpstr>Calibri</vt:lpstr>
      <vt:lpstr>Mangal</vt:lpstr>
      <vt:lpstr>Tahoma</vt:lpstr>
      <vt:lpstr>Times New Roman</vt:lpstr>
      <vt:lpstr>Wingdings</vt:lpstr>
      <vt:lpstr>plik</vt:lpstr>
      <vt:lpstr>Motyw pakietu Office</vt:lpstr>
      <vt:lpstr>Zintegrowane Inwestycje Terytorialne   Aglomeracji Wałbrzyskiej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mkubrycht</dc:creator>
  <cp:lastModifiedBy>Elzbieta Kopec</cp:lastModifiedBy>
  <cp:revision>680</cp:revision>
  <cp:lastPrinted>2016-11-07T12:41:59Z</cp:lastPrinted>
  <dcterms:created xsi:type="dcterms:W3CDTF">2010-12-31T07:04:34Z</dcterms:created>
  <dcterms:modified xsi:type="dcterms:W3CDTF">2018-01-23T11:33:17Z</dcterms:modified>
</cp:coreProperties>
</file>